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tags/tag4.xml" ContentType="application/vnd.openxmlformats-officedocument.presentationml.tags+xml"/>
  <Override PartName="/ppt/notesSlides/notesSlide6.xml" ContentType="application/vnd.openxmlformats-officedocument.presentationml.notesSlide+xml"/>
  <Override PartName="/ppt/tags/tag5.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6.xml" ContentType="application/vnd.openxmlformats-officedocument.presentationml.tags+xml"/>
  <Override PartName="/ppt/notesSlides/notesSlide9.xml" ContentType="application/vnd.openxmlformats-officedocument.presentationml.notesSlide+xml"/>
  <Override PartName="/ppt/tags/tag7.xml" ContentType="application/vnd.openxmlformats-officedocument.presentationml.tags+xml"/>
  <Override PartName="/ppt/notesSlides/notesSlide10.xml" ContentType="application/vnd.openxmlformats-officedocument.presentationml.notesSlide+xml"/>
  <Override PartName="/ppt/tags/tag8.xml" ContentType="application/vnd.openxmlformats-officedocument.presentationml.tags+xml"/>
  <Override PartName="/ppt/notesSlides/notesSlide11.xml" ContentType="application/vnd.openxmlformats-officedocument.presentationml.notesSlide+xml"/>
  <Override PartName="/ppt/tags/tag9.xml" ContentType="application/vnd.openxmlformats-officedocument.presentationml.tags+xml"/>
  <Override PartName="/ppt/notesSlides/notesSlide12.xml" ContentType="application/vnd.openxmlformats-officedocument.presentationml.notesSlide+xml"/>
  <Override PartName="/ppt/tags/tag10.xml" ContentType="application/vnd.openxmlformats-officedocument.presentationml.tags+xml"/>
  <Override PartName="/ppt/notesSlides/notesSlide13.xml" ContentType="application/vnd.openxmlformats-officedocument.presentationml.notesSlide+xml"/>
  <Override PartName="/ppt/tags/tag11.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12.xml" ContentType="application/vnd.openxmlformats-officedocument.presentationml.tags+xml"/>
  <Override PartName="/ppt/notesSlides/notesSlide16.xml" ContentType="application/vnd.openxmlformats-officedocument.presentationml.notesSlide+xml"/>
  <Override PartName="/ppt/tags/tag13.xml" ContentType="application/vnd.openxmlformats-officedocument.presentationml.tags+xml"/>
  <Override PartName="/ppt/notesSlides/notesSlide17.xml" ContentType="application/vnd.openxmlformats-officedocument.presentationml.notesSlide+xml"/>
  <Override PartName="/ppt/tags/tag14.xml" ContentType="application/vnd.openxmlformats-officedocument.presentationml.tags+xml"/>
  <Override PartName="/ppt/notesSlides/notesSlide18.xml" ContentType="application/vnd.openxmlformats-officedocument.presentationml.notesSlide+xml"/>
  <Override PartName="/ppt/tags/tag15.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16.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4"/>
  </p:notesMasterIdLst>
  <p:handoutMasterIdLst>
    <p:handoutMasterId r:id="rId25"/>
  </p:handoutMasterIdLst>
  <p:sldIdLst>
    <p:sldId id="257" r:id="rId2"/>
    <p:sldId id="259" r:id="rId3"/>
    <p:sldId id="373" r:id="rId4"/>
    <p:sldId id="370" r:id="rId5"/>
    <p:sldId id="384" r:id="rId6"/>
    <p:sldId id="374" r:id="rId7"/>
    <p:sldId id="387" r:id="rId8"/>
    <p:sldId id="352" r:id="rId9"/>
    <p:sldId id="383" r:id="rId10"/>
    <p:sldId id="376" r:id="rId11"/>
    <p:sldId id="385" r:id="rId12"/>
    <p:sldId id="377" r:id="rId13"/>
    <p:sldId id="378" r:id="rId14"/>
    <p:sldId id="388" r:id="rId15"/>
    <p:sldId id="379" r:id="rId16"/>
    <p:sldId id="375" r:id="rId17"/>
    <p:sldId id="386" r:id="rId18"/>
    <p:sldId id="389" r:id="rId19"/>
    <p:sldId id="391" r:id="rId20"/>
    <p:sldId id="390" r:id="rId21"/>
    <p:sldId id="392" r:id="rId22"/>
    <p:sldId id="368" r:id="rId23"/>
  </p:sldIdLst>
  <p:sldSz cx="12192000" cy="6858000"/>
  <p:notesSz cx="6858000" cy="9144000"/>
  <p:embeddedFontLst>
    <p:embeddedFont>
      <p:font typeface="Cambria Math" panose="02040503050406030204" pitchFamily="18" charset="0"/>
      <p:regular r:id="rId26"/>
    </p:embeddedFont>
    <p:embeddedFont>
      <p:font typeface="Helvetica Neue" panose="02000503000000020004" pitchFamily="2" charset="0"/>
      <p:regular r:id="rId27"/>
    </p:embeddedFont>
    <p:embeddedFont>
      <p:font typeface="Roboto" panose="02000000000000000000" pitchFamily="2" charset="0"/>
      <p:regular r:id="rId28"/>
      <p:bold r:id="rId29"/>
      <p:italic r:id="rId30"/>
      <p:boldItalic r:id="rId31"/>
    </p:embeddedFont>
    <p:embeddedFont>
      <p:font typeface="Roboto Black" panose="02000000000000000000" pitchFamily="2" charset="0"/>
      <p:regular r:id="rId32"/>
      <p:bold r:id="rId33"/>
      <p:boldItalic r:id="rId34"/>
    </p:embeddedFont>
    <p:embeddedFont>
      <p:font typeface="Source Sans Pro" panose="020B0503030403020204" pitchFamily="34" charset="0"/>
      <p:regular r:id="rId35"/>
      <p:bold r:id="rId36"/>
      <p:italic r:id="rId37"/>
      <p:boldItalic r:id="rId38"/>
    </p:embeddedFont>
    <p:embeddedFont>
      <p:font typeface="苹方 常规" panose="020B0300000000000000" pitchFamily="34" charset="-122"/>
      <p:regular r:id="rId39"/>
    </p:embeddedFont>
    <p:embeddedFont>
      <p:font typeface="思源黑体 CN Bold" panose="020B0800000000000000" pitchFamily="34" charset="-122"/>
      <p:bold r:id="rId40"/>
    </p:embeddedFont>
    <p:embeddedFont>
      <p:font typeface="思源黑体 CN Normal" panose="020B0400000000000000" pitchFamily="34" charset="-122"/>
      <p:regular r:id="rId41"/>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EE1E6"/>
    <a:srgbClr val="415468"/>
    <a:srgbClr val="3494BA"/>
    <a:srgbClr val="FFFFFF"/>
    <a:srgbClr val="F0F0F0"/>
    <a:srgbClr val="68A7C0"/>
    <a:srgbClr val="A5300F"/>
    <a:srgbClr val="BC7F73"/>
    <a:srgbClr val="FDC5C2"/>
    <a:srgbClr val="FED1C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701" autoAdjust="0"/>
    <p:restoredTop sz="84178" autoAdjust="0"/>
  </p:normalViewPr>
  <p:slideViewPr>
    <p:cSldViewPr snapToGrid="0" showGuides="1">
      <p:cViewPr varScale="1">
        <p:scale>
          <a:sx n="135" d="100"/>
          <a:sy n="135" d="100"/>
        </p:scale>
        <p:origin x="780" y="88"/>
      </p:cViewPr>
      <p:guideLst/>
    </p:cSldViewPr>
  </p:slideViewPr>
  <p:notesTextViewPr>
    <p:cViewPr>
      <p:scale>
        <a:sx n="100" d="100"/>
        <a:sy n="100" d="100"/>
      </p:scale>
      <p:origin x="0" y="0"/>
    </p:cViewPr>
  </p:notesTextViewPr>
  <p:sorterViewPr>
    <p:cViewPr>
      <p:scale>
        <a:sx n="100" d="100"/>
        <a:sy n="100" d="100"/>
      </p:scale>
      <p:origin x="0" y="-834"/>
    </p:cViewPr>
  </p:sorterViewPr>
  <p:notesViewPr>
    <p:cSldViewPr snapToGrid="0" showGuides="1">
      <p:cViewPr varScale="1">
        <p:scale>
          <a:sx n="120" d="100"/>
          <a:sy n="120" d="100"/>
        </p:scale>
        <p:origin x="5048" y="10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33" Type="http://schemas.openxmlformats.org/officeDocument/2006/relationships/font" Target="fonts/font8.fntdata"/><Relationship Id="rId38"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font" Target="fonts/font16.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284AE4F8-8871-4F13-81B2-4D0167C7D48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43A54D2E-FA54-4FC3-B3DB-E120EB54A7A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589AF8D-0068-4977-8554-31AAD12DB1D7}" type="datetimeFigureOut">
              <a:rPr lang="zh-CN" altLang="en-US" smtClean="0"/>
              <a:t>2022/4/6</a:t>
            </a:fld>
            <a:endParaRPr lang="zh-CN" altLang="en-US"/>
          </a:p>
        </p:txBody>
      </p:sp>
      <p:sp>
        <p:nvSpPr>
          <p:cNvPr id="4" name="页脚占位符 3">
            <a:extLst>
              <a:ext uri="{FF2B5EF4-FFF2-40B4-BE49-F238E27FC236}">
                <a16:creationId xmlns:a16="http://schemas.microsoft.com/office/drawing/2014/main" id="{629F69F4-4FE2-4A8B-B419-8E71F883D7E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25048151-4B30-4FCF-B4FB-ED156B34006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E51D422-2EBD-496E-A019-1B37D28B3BFD}" type="slidenum">
              <a:rPr lang="zh-CN" altLang="en-US" smtClean="0"/>
              <a:t>‹#›</a:t>
            </a:fld>
            <a:endParaRPr lang="zh-CN" altLang="en-US"/>
          </a:p>
        </p:txBody>
      </p:sp>
    </p:spTree>
    <p:extLst>
      <p:ext uri="{BB962C8B-B14F-4D97-AF65-F5344CB8AC3E}">
        <p14:creationId xmlns:p14="http://schemas.microsoft.com/office/powerpoint/2010/main" val="252363830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3.png>
</file>

<file path=ppt/media/image14.png>
</file>

<file path=ppt/media/image15.png>
</file>

<file path=ppt/media/image16.png>
</file>

<file path=ppt/media/image2.png>
</file>

<file path=ppt/media/image3.sv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苹方 常规" panose="020B0300000000000000" pitchFamily="34" charset="-122"/>
                <a:ea typeface="苹方 常规" panose="020B0300000000000000"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苹方 常规" panose="020B0300000000000000" pitchFamily="34" charset="-122"/>
                <a:ea typeface="苹方 常规" panose="020B0300000000000000" pitchFamily="34" charset="-122"/>
              </a:defRPr>
            </a:lvl1pPr>
          </a:lstStyle>
          <a:p>
            <a:fld id="{4CF9E074-0B9C-499B-823F-332BE5E0769D}" type="datetimeFigureOut">
              <a:rPr lang="zh-CN" altLang="en-US" smtClean="0"/>
              <a:pPr/>
              <a:t>2022/4/6</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苹方 常规" panose="020B0300000000000000" pitchFamily="34" charset="-122"/>
                <a:ea typeface="苹方 常规" panose="020B0300000000000000"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苹方 常规" panose="020B0300000000000000" pitchFamily="34" charset="-122"/>
                <a:ea typeface="苹方 常规" panose="020B0300000000000000" pitchFamily="34" charset="-122"/>
              </a:defRPr>
            </a:lvl1pPr>
          </a:lstStyle>
          <a:p>
            <a:fld id="{9000E0C4-7FBC-4B2A-BCA6-30AA2B911063}" type="slidenum">
              <a:rPr lang="zh-CN" altLang="en-US" smtClean="0"/>
              <a:pPr/>
              <a:t>‹#›</a:t>
            </a:fld>
            <a:endParaRPr lang="zh-CN" altLang="en-US" dirty="0"/>
          </a:p>
        </p:txBody>
      </p:sp>
    </p:spTree>
    <p:extLst>
      <p:ext uri="{BB962C8B-B14F-4D97-AF65-F5344CB8AC3E}">
        <p14:creationId xmlns:p14="http://schemas.microsoft.com/office/powerpoint/2010/main" val="26064550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苹方 常规" panose="020B0300000000000000" pitchFamily="34" charset="-122"/>
        <a:ea typeface="苹方 常规" panose="020B0300000000000000" pitchFamily="34" charset="-122"/>
        <a:cs typeface="+mn-cs"/>
      </a:defRPr>
    </a:lvl1pPr>
    <a:lvl2pPr marL="457200" algn="l" defTabSz="914400" rtl="0" eaLnBrk="1" latinLnBrk="0" hangingPunct="1">
      <a:defRPr sz="1200" kern="1200">
        <a:solidFill>
          <a:schemeClr val="tx1"/>
        </a:solidFill>
        <a:latin typeface="苹方 常规" panose="020B0300000000000000" pitchFamily="34" charset="-122"/>
        <a:ea typeface="苹方 常规" panose="020B0300000000000000" pitchFamily="34" charset="-122"/>
        <a:cs typeface="+mn-cs"/>
      </a:defRPr>
    </a:lvl2pPr>
    <a:lvl3pPr marL="914400" algn="l" defTabSz="914400" rtl="0" eaLnBrk="1" latinLnBrk="0" hangingPunct="1">
      <a:defRPr sz="1200" kern="1200">
        <a:solidFill>
          <a:schemeClr val="tx1"/>
        </a:solidFill>
        <a:latin typeface="苹方 常规" panose="020B0300000000000000" pitchFamily="34" charset="-122"/>
        <a:ea typeface="苹方 常规" panose="020B0300000000000000" pitchFamily="34" charset="-122"/>
        <a:cs typeface="+mn-cs"/>
      </a:defRPr>
    </a:lvl3pPr>
    <a:lvl4pPr marL="1371600" algn="l" defTabSz="914400" rtl="0" eaLnBrk="1" latinLnBrk="0" hangingPunct="1">
      <a:defRPr sz="1200" kern="1200">
        <a:solidFill>
          <a:schemeClr val="tx1"/>
        </a:solidFill>
        <a:latin typeface="苹方 常规" panose="020B0300000000000000" pitchFamily="34" charset="-122"/>
        <a:ea typeface="苹方 常规" panose="020B0300000000000000" pitchFamily="34" charset="-122"/>
        <a:cs typeface="+mn-cs"/>
      </a:defRPr>
    </a:lvl4pPr>
    <a:lvl5pPr marL="1828800" algn="l" defTabSz="914400" rtl="0" eaLnBrk="1" latinLnBrk="0" hangingPunct="1">
      <a:defRPr sz="1200" kern="1200">
        <a:solidFill>
          <a:schemeClr val="tx1"/>
        </a:solidFill>
        <a:latin typeface="苹方 常规" panose="020B0300000000000000" pitchFamily="34" charset="-122"/>
        <a:ea typeface="苹方 常规" panose="020B0300000000000000"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1</a:t>
            </a:fld>
            <a:endParaRPr lang="zh-CN" altLang="en-US"/>
          </a:p>
        </p:txBody>
      </p:sp>
    </p:spTree>
    <p:extLst>
      <p:ext uri="{BB962C8B-B14F-4D97-AF65-F5344CB8AC3E}">
        <p14:creationId xmlns:p14="http://schemas.microsoft.com/office/powerpoint/2010/main" val="10994852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lgn="l">
              <a:spcBef>
                <a:spcPts val="600"/>
              </a:spcBef>
              <a:buFont typeface="Arial" panose="020B0604020202020204" pitchFamily="34" charset="0"/>
              <a:buNone/>
            </a:pPr>
            <a:r>
              <a:rPr lang="en-US" altLang="zh-CN" sz="1200" dirty="0">
                <a:solidFill>
                  <a:srgbClr val="34495E"/>
                </a:solidFill>
                <a:latin typeface="Source Sans Pro" panose="020B0604020202020204" pitchFamily="34" charset="0"/>
              </a:rPr>
              <a:t>AdaBoost</a:t>
            </a:r>
            <a:r>
              <a:rPr lang="zh-CN" altLang="en-US" sz="1200" dirty="0">
                <a:solidFill>
                  <a:srgbClr val="34495E"/>
                </a:solidFill>
                <a:latin typeface="Source Sans Pro" panose="020B0604020202020204" pitchFamily="34" charset="0"/>
              </a:rPr>
              <a:t>训练算法如下</a:t>
            </a:r>
            <a:r>
              <a:rPr lang="en-US" altLang="zh-CN" sz="1200" dirty="0">
                <a:solidFill>
                  <a:srgbClr val="34495E"/>
                </a:solidFill>
                <a:latin typeface="Source Sans Pro" panose="020B0604020202020204" pitchFamily="34" charset="0"/>
              </a:rPr>
              <a:t>:</a:t>
            </a:r>
          </a:p>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10</a:t>
            </a:fld>
            <a:endParaRPr lang="zh-CN" altLang="en-US"/>
          </a:p>
        </p:txBody>
      </p:sp>
    </p:spTree>
    <p:extLst>
      <p:ext uri="{BB962C8B-B14F-4D97-AF65-F5344CB8AC3E}">
        <p14:creationId xmlns:p14="http://schemas.microsoft.com/office/powerpoint/2010/main" val="16435878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1" i="0" dirty="0">
                <a:solidFill>
                  <a:srgbClr val="333333"/>
                </a:solidFill>
                <a:effectLst/>
                <a:latin typeface="pingfang SC"/>
              </a:rPr>
              <a:t>Adaptive boosting(</a:t>
            </a:r>
            <a:r>
              <a:rPr lang="zh-CN" altLang="en-US" b="1" i="0" dirty="0">
                <a:solidFill>
                  <a:srgbClr val="333333"/>
                </a:solidFill>
                <a:effectLst/>
                <a:latin typeface="pingfang SC"/>
              </a:rPr>
              <a:t>自适应增强</a:t>
            </a:r>
            <a:r>
              <a:rPr lang="en-US" altLang="zh-CN" b="1" i="0" dirty="0">
                <a:solidFill>
                  <a:srgbClr val="333333"/>
                </a:solidFill>
                <a:effectLst/>
                <a:latin typeface="pingfang SC"/>
              </a:rPr>
              <a:t>)</a:t>
            </a:r>
            <a:r>
              <a:rPr lang="zh-CN" altLang="en-US" b="0" i="0" dirty="0">
                <a:solidFill>
                  <a:srgbClr val="333333"/>
                </a:solidFill>
                <a:effectLst/>
                <a:latin typeface="pingfang SC"/>
              </a:rPr>
              <a:t>是一种迭代算法，其核心思想是针对同一个训练集训练不同的弱分类器，然后把这些弱分类器集合起来，构成一个强分类器，</a:t>
            </a:r>
            <a:r>
              <a:rPr lang="en-US" altLang="zh-CN" b="0" i="0" dirty="0" err="1">
                <a:solidFill>
                  <a:srgbClr val="333333"/>
                </a:solidFill>
                <a:effectLst/>
                <a:latin typeface="pingfang SC"/>
              </a:rPr>
              <a:t>Adaboost</a:t>
            </a:r>
            <a:r>
              <a:rPr lang="zh-CN" altLang="en-US" b="0" i="0" dirty="0">
                <a:solidFill>
                  <a:srgbClr val="333333"/>
                </a:solidFill>
                <a:effectLst/>
                <a:latin typeface="pingfang SC"/>
              </a:rPr>
              <a:t>可处理分类和回归问题。了解</a:t>
            </a:r>
            <a:r>
              <a:rPr lang="en-US" altLang="zh-CN" b="0" i="0" dirty="0" err="1">
                <a:solidFill>
                  <a:srgbClr val="333333"/>
                </a:solidFill>
                <a:effectLst/>
                <a:latin typeface="pingfang SC"/>
              </a:rPr>
              <a:t>Adaboost</a:t>
            </a:r>
            <a:r>
              <a:rPr lang="zh-CN" altLang="en-US" b="0" i="0" dirty="0">
                <a:solidFill>
                  <a:srgbClr val="333333"/>
                </a:solidFill>
                <a:effectLst/>
                <a:latin typeface="pingfang SC"/>
              </a:rPr>
              <a:t>算法之前，我们先学习下</a:t>
            </a:r>
            <a:r>
              <a:rPr lang="en-US" altLang="zh-CN" b="1" i="0" dirty="0">
                <a:solidFill>
                  <a:srgbClr val="333333"/>
                </a:solidFill>
                <a:effectLst/>
                <a:latin typeface="pingfang SC"/>
              </a:rPr>
              <a:t>Boost(</a:t>
            </a:r>
            <a:r>
              <a:rPr lang="zh-CN" altLang="en-US" b="1" i="0" dirty="0">
                <a:solidFill>
                  <a:srgbClr val="333333"/>
                </a:solidFill>
                <a:effectLst/>
                <a:latin typeface="pingfang SC"/>
              </a:rPr>
              <a:t>增强</a:t>
            </a:r>
            <a:r>
              <a:rPr lang="en-US" altLang="zh-CN" b="1" i="0" dirty="0">
                <a:solidFill>
                  <a:srgbClr val="333333"/>
                </a:solidFill>
                <a:effectLst/>
                <a:latin typeface="pingfang SC"/>
              </a:rPr>
              <a:t>)</a:t>
            </a:r>
            <a:r>
              <a:rPr lang="zh-CN" altLang="en-US" b="0" i="0" dirty="0">
                <a:solidFill>
                  <a:srgbClr val="333333"/>
                </a:solidFill>
                <a:effectLst/>
                <a:latin typeface="pingfang SC"/>
              </a:rPr>
              <a:t>和</a:t>
            </a:r>
            <a:r>
              <a:rPr lang="en-US" altLang="zh-CN" b="1" i="0" dirty="0">
                <a:solidFill>
                  <a:srgbClr val="333333"/>
                </a:solidFill>
                <a:effectLst/>
                <a:latin typeface="pingfang SC"/>
              </a:rPr>
              <a:t>Adaptive(</a:t>
            </a:r>
            <a:r>
              <a:rPr lang="zh-CN" altLang="en-US" b="1" i="0" dirty="0">
                <a:solidFill>
                  <a:srgbClr val="333333"/>
                </a:solidFill>
                <a:effectLst/>
                <a:latin typeface="pingfang SC"/>
              </a:rPr>
              <a:t>自适应</a:t>
            </a:r>
            <a:r>
              <a:rPr lang="en-US" altLang="zh-CN" b="1" i="0" dirty="0">
                <a:solidFill>
                  <a:srgbClr val="333333"/>
                </a:solidFill>
                <a:effectLst/>
                <a:latin typeface="pingfang SC"/>
              </a:rPr>
              <a:t>)</a:t>
            </a:r>
            <a:r>
              <a:rPr lang="zh-CN" altLang="en-US" b="0" i="0" dirty="0">
                <a:solidFill>
                  <a:srgbClr val="333333"/>
                </a:solidFill>
                <a:effectLst/>
                <a:latin typeface="pingfang SC"/>
              </a:rPr>
              <a:t>的概念。</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11</a:t>
            </a:fld>
            <a:endParaRPr lang="zh-CN" altLang="en-US"/>
          </a:p>
        </p:txBody>
      </p:sp>
    </p:spTree>
    <p:extLst>
      <p:ext uri="{BB962C8B-B14F-4D97-AF65-F5344CB8AC3E}">
        <p14:creationId xmlns:p14="http://schemas.microsoft.com/office/powerpoint/2010/main" val="40440958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1" i="0" dirty="0">
                <a:solidFill>
                  <a:srgbClr val="333333"/>
                </a:solidFill>
                <a:effectLst/>
                <a:latin typeface="pingfang SC"/>
              </a:rPr>
              <a:t>Adaptive boosting(</a:t>
            </a:r>
            <a:r>
              <a:rPr lang="zh-CN" altLang="en-US" b="1" i="0" dirty="0">
                <a:solidFill>
                  <a:srgbClr val="333333"/>
                </a:solidFill>
                <a:effectLst/>
                <a:latin typeface="pingfang SC"/>
              </a:rPr>
              <a:t>自适应增强</a:t>
            </a:r>
            <a:r>
              <a:rPr lang="en-US" altLang="zh-CN" b="1" i="0" dirty="0">
                <a:solidFill>
                  <a:srgbClr val="333333"/>
                </a:solidFill>
                <a:effectLst/>
                <a:latin typeface="pingfang SC"/>
              </a:rPr>
              <a:t>)</a:t>
            </a:r>
            <a:r>
              <a:rPr lang="zh-CN" altLang="en-US" b="0" i="0" dirty="0">
                <a:solidFill>
                  <a:srgbClr val="333333"/>
                </a:solidFill>
                <a:effectLst/>
                <a:latin typeface="pingfang SC"/>
              </a:rPr>
              <a:t>是一种迭代算法，其核心思想是针对同一个训练集训练不同的弱分类器，然后把这些弱分类器集合起来，构成一个强分类器，</a:t>
            </a:r>
            <a:r>
              <a:rPr lang="en-US" altLang="zh-CN" b="0" i="0" dirty="0" err="1">
                <a:solidFill>
                  <a:srgbClr val="333333"/>
                </a:solidFill>
                <a:effectLst/>
                <a:latin typeface="pingfang SC"/>
              </a:rPr>
              <a:t>Adaboost</a:t>
            </a:r>
            <a:r>
              <a:rPr lang="zh-CN" altLang="en-US" b="0" i="0" dirty="0">
                <a:solidFill>
                  <a:srgbClr val="333333"/>
                </a:solidFill>
                <a:effectLst/>
                <a:latin typeface="pingfang SC"/>
              </a:rPr>
              <a:t>可处理分类和回归问题。了解</a:t>
            </a:r>
            <a:r>
              <a:rPr lang="en-US" altLang="zh-CN" b="0" i="0" dirty="0" err="1">
                <a:solidFill>
                  <a:srgbClr val="333333"/>
                </a:solidFill>
                <a:effectLst/>
                <a:latin typeface="pingfang SC"/>
              </a:rPr>
              <a:t>Adaboost</a:t>
            </a:r>
            <a:r>
              <a:rPr lang="zh-CN" altLang="en-US" b="0" i="0" dirty="0">
                <a:solidFill>
                  <a:srgbClr val="333333"/>
                </a:solidFill>
                <a:effectLst/>
                <a:latin typeface="pingfang SC"/>
              </a:rPr>
              <a:t>算法之前，我们先学习下</a:t>
            </a:r>
            <a:r>
              <a:rPr lang="en-US" altLang="zh-CN" b="1" i="0" dirty="0">
                <a:solidFill>
                  <a:srgbClr val="333333"/>
                </a:solidFill>
                <a:effectLst/>
                <a:latin typeface="pingfang SC"/>
              </a:rPr>
              <a:t>Boost(</a:t>
            </a:r>
            <a:r>
              <a:rPr lang="zh-CN" altLang="en-US" b="1" i="0" dirty="0">
                <a:solidFill>
                  <a:srgbClr val="333333"/>
                </a:solidFill>
                <a:effectLst/>
                <a:latin typeface="pingfang SC"/>
              </a:rPr>
              <a:t>增强</a:t>
            </a:r>
            <a:r>
              <a:rPr lang="en-US" altLang="zh-CN" b="1" i="0" dirty="0">
                <a:solidFill>
                  <a:srgbClr val="333333"/>
                </a:solidFill>
                <a:effectLst/>
                <a:latin typeface="pingfang SC"/>
              </a:rPr>
              <a:t>)</a:t>
            </a:r>
            <a:r>
              <a:rPr lang="zh-CN" altLang="en-US" b="0" i="0" dirty="0">
                <a:solidFill>
                  <a:srgbClr val="333333"/>
                </a:solidFill>
                <a:effectLst/>
                <a:latin typeface="pingfang SC"/>
              </a:rPr>
              <a:t>和</a:t>
            </a:r>
            <a:r>
              <a:rPr lang="en-US" altLang="zh-CN" b="1" i="0" dirty="0">
                <a:solidFill>
                  <a:srgbClr val="333333"/>
                </a:solidFill>
                <a:effectLst/>
                <a:latin typeface="pingfang SC"/>
              </a:rPr>
              <a:t>Adaptive(</a:t>
            </a:r>
            <a:r>
              <a:rPr lang="zh-CN" altLang="en-US" b="1" i="0" dirty="0">
                <a:solidFill>
                  <a:srgbClr val="333333"/>
                </a:solidFill>
                <a:effectLst/>
                <a:latin typeface="pingfang SC"/>
              </a:rPr>
              <a:t>自适应</a:t>
            </a:r>
            <a:r>
              <a:rPr lang="en-US" altLang="zh-CN" b="1" i="0" dirty="0">
                <a:solidFill>
                  <a:srgbClr val="333333"/>
                </a:solidFill>
                <a:effectLst/>
                <a:latin typeface="pingfang SC"/>
              </a:rPr>
              <a:t>)</a:t>
            </a:r>
            <a:r>
              <a:rPr lang="zh-CN" altLang="en-US" b="0" i="0" dirty="0">
                <a:solidFill>
                  <a:srgbClr val="333333"/>
                </a:solidFill>
                <a:effectLst/>
                <a:latin typeface="pingfang SC"/>
              </a:rPr>
              <a:t>的概念。</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12</a:t>
            </a:fld>
            <a:endParaRPr lang="zh-CN" altLang="en-US"/>
          </a:p>
        </p:txBody>
      </p:sp>
    </p:spTree>
    <p:extLst>
      <p:ext uri="{BB962C8B-B14F-4D97-AF65-F5344CB8AC3E}">
        <p14:creationId xmlns:p14="http://schemas.microsoft.com/office/powerpoint/2010/main" val="15542479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1" i="0" dirty="0">
                <a:solidFill>
                  <a:srgbClr val="333333"/>
                </a:solidFill>
                <a:effectLst/>
                <a:latin typeface="pingfang SC"/>
              </a:rPr>
              <a:t>Adaptive boosting(</a:t>
            </a:r>
            <a:r>
              <a:rPr lang="zh-CN" altLang="en-US" b="1" i="0" dirty="0">
                <a:solidFill>
                  <a:srgbClr val="333333"/>
                </a:solidFill>
                <a:effectLst/>
                <a:latin typeface="pingfang SC"/>
              </a:rPr>
              <a:t>自适应增强</a:t>
            </a:r>
            <a:r>
              <a:rPr lang="en-US" altLang="zh-CN" b="1" i="0" dirty="0">
                <a:solidFill>
                  <a:srgbClr val="333333"/>
                </a:solidFill>
                <a:effectLst/>
                <a:latin typeface="pingfang SC"/>
              </a:rPr>
              <a:t>)</a:t>
            </a:r>
            <a:r>
              <a:rPr lang="zh-CN" altLang="en-US" b="0" i="0" dirty="0">
                <a:solidFill>
                  <a:srgbClr val="333333"/>
                </a:solidFill>
                <a:effectLst/>
                <a:latin typeface="pingfang SC"/>
              </a:rPr>
              <a:t>是一种迭代算法，其核心思想是针对同一个训练集训练不同的弱分类器，然后把这些弱分类器集合起来，构成一个强分类器，</a:t>
            </a:r>
            <a:r>
              <a:rPr lang="en-US" altLang="zh-CN" b="0" i="0" dirty="0" err="1">
                <a:solidFill>
                  <a:srgbClr val="333333"/>
                </a:solidFill>
                <a:effectLst/>
                <a:latin typeface="pingfang SC"/>
              </a:rPr>
              <a:t>Adaboost</a:t>
            </a:r>
            <a:r>
              <a:rPr lang="zh-CN" altLang="en-US" b="0" i="0" dirty="0">
                <a:solidFill>
                  <a:srgbClr val="333333"/>
                </a:solidFill>
                <a:effectLst/>
                <a:latin typeface="pingfang SC"/>
              </a:rPr>
              <a:t>可处理分类和回归问题。了解</a:t>
            </a:r>
            <a:r>
              <a:rPr lang="en-US" altLang="zh-CN" b="0" i="0" dirty="0" err="1">
                <a:solidFill>
                  <a:srgbClr val="333333"/>
                </a:solidFill>
                <a:effectLst/>
                <a:latin typeface="pingfang SC"/>
              </a:rPr>
              <a:t>Adaboost</a:t>
            </a:r>
            <a:r>
              <a:rPr lang="zh-CN" altLang="en-US" b="0" i="0" dirty="0">
                <a:solidFill>
                  <a:srgbClr val="333333"/>
                </a:solidFill>
                <a:effectLst/>
                <a:latin typeface="pingfang SC"/>
              </a:rPr>
              <a:t>算法之前，我们先学习下</a:t>
            </a:r>
            <a:r>
              <a:rPr lang="en-US" altLang="zh-CN" b="1" i="0" dirty="0">
                <a:solidFill>
                  <a:srgbClr val="333333"/>
                </a:solidFill>
                <a:effectLst/>
                <a:latin typeface="pingfang SC"/>
              </a:rPr>
              <a:t>Boost(</a:t>
            </a:r>
            <a:r>
              <a:rPr lang="zh-CN" altLang="en-US" b="1" i="0" dirty="0">
                <a:solidFill>
                  <a:srgbClr val="333333"/>
                </a:solidFill>
                <a:effectLst/>
                <a:latin typeface="pingfang SC"/>
              </a:rPr>
              <a:t>增强</a:t>
            </a:r>
            <a:r>
              <a:rPr lang="en-US" altLang="zh-CN" b="1" i="0" dirty="0">
                <a:solidFill>
                  <a:srgbClr val="333333"/>
                </a:solidFill>
                <a:effectLst/>
                <a:latin typeface="pingfang SC"/>
              </a:rPr>
              <a:t>)</a:t>
            </a:r>
            <a:r>
              <a:rPr lang="zh-CN" altLang="en-US" b="0" i="0" dirty="0">
                <a:solidFill>
                  <a:srgbClr val="333333"/>
                </a:solidFill>
                <a:effectLst/>
                <a:latin typeface="pingfang SC"/>
              </a:rPr>
              <a:t>和</a:t>
            </a:r>
            <a:r>
              <a:rPr lang="en-US" altLang="zh-CN" b="1" i="0" dirty="0">
                <a:solidFill>
                  <a:srgbClr val="333333"/>
                </a:solidFill>
                <a:effectLst/>
                <a:latin typeface="pingfang SC"/>
              </a:rPr>
              <a:t>Adaptive(</a:t>
            </a:r>
            <a:r>
              <a:rPr lang="zh-CN" altLang="en-US" b="1" i="0" dirty="0">
                <a:solidFill>
                  <a:srgbClr val="333333"/>
                </a:solidFill>
                <a:effectLst/>
                <a:latin typeface="pingfang SC"/>
              </a:rPr>
              <a:t>自适应</a:t>
            </a:r>
            <a:r>
              <a:rPr lang="en-US" altLang="zh-CN" b="1" i="0" dirty="0">
                <a:solidFill>
                  <a:srgbClr val="333333"/>
                </a:solidFill>
                <a:effectLst/>
                <a:latin typeface="pingfang SC"/>
              </a:rPr>
              <a:t>)</a:t>
            </a:r>
            <a:r>
              <a:rPr lang="zh-CN" altLang="en-US" b="0" i="0" dirty="0">
                <a:solidFill>
                  <a:srgbClr val="333333"/>
                </a:solidFill>
                <a:effectLst/>
                <a:latin typeface="pingfang SC"/>
              </a:rPr>
              <a:t>的概念。</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13</a:t>
            </a:fld>
            <a:endParaRPr lang="zh-CN" altLang="en-US"/>
          </a:p>
        </p:txBody>
      </p:sp>
    </p:spTree>
    <p:extLst>
      <p:ext uri="{BB962C8B-B14F-4D97-AF65-F5344CB8AC3E}">
        <p14:creationId xmlns:p14="http://schemas.microsoft.com/office/powerpoint/2010/main" val="10929504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1" i="0" dirty="0">
                <a:solidFill>
                  <a:srgbClr val="333333"/>
                </a:solidFill>
                <a:effectLst/>
                <a:latin typeface="pingfang SC"/>
              </a:rPr>
              <a:t>Adaptive boosting(</a:t>
            </a:r>
            <a:r>
              <a:rPr lang="zh-CN" altLang="en-US" b="1" i="0" dirty="0">
                <a:solidFill>
                  <a:srgbClr val="333333"/>
                </a:solidFill>
                <a:effectLst/>
                <a:latin typeface="pingfang SC"/>
              </a:rPr>
              <a:t>自适应增强</a:t>
            </a:r>
            <a:r>
              <a:rPr lang="en-US" altLang="zh-CN" b="1" i="0" dirty="0">
                <a:solidFill>
                  <a:srgbClr val="333333"/>
                </a:solidFill>
                <a:effectLst/>
                <a:latin typeface="pingfang SC"/>
              </a:rPr>
              <a:t>)</a:t>
            </a:r>
            <a:r>
              <a:rPr lang="zh-CN" altLang="en-US" b="0" i="0" dirty="0">
                <a:solidFill>
                  <a:srgbClr val="333333"/>
                </a:solidFill>
                <a:effectLst/>
                <a:latin typeface="pingfang SC"/>
              </a:rPr>
              <a:t>是一种迭代算法，其核心思想是针对同一个训练集训练不同的弱分类器，然后把这些弱分类器集合起来，构成一个强分类器，</a:t>
            </a:r>
            <a:r>
              <a:rPr lang="en-US" altLang="zh-CN" b="0" i="0" dirty="0" err="1">
                <a:solidFill>
                  <a:srgbClr val="333333"/>
                </a:solidFill>
                <a:effectLst/>
                <a:latin typeface="pingfang SC"/>
              </a:rPr>
              <a:t>Adaboost</a:t>
            </a:r>
            <a:r>
              <a:rPr lang="zh-CN" altLang="en-US" b="0" i="0" dirty="0">
                <a:solidFill>
                  <a:srgbClr val="333333"/>
                </a:solidFill>
                <a:effectLst/>
                <a:latin typeface="pingfang SC"/>
              </a:rPr>
              <a:t>可处理分类和回归问题。了解</a:t>
            </a:r>
            <a:r>
              <a:rPr lang="en-US" altLang="zh-CN" b="0" i="0" dirty="0" err="1">
                <a:solidFill>
                  <a:srgbClr val="333333"/>
                </a:solidFill>
                <a:effectLst/>
                <a:latin typeface="pingfang SC"/>
              </a:rPr>
              <a:t>Adaboost</a:t>
            </a:r>
            <a:r>
              <a:rPr lang="zh-CN" altLang="en-US" b="0" i="0" dirty="0">
                <a:solidFill>
                  <a:srgbClr val="333333"/>
                </a:solidFill>
                <a:effectLst/>
                <a:latin typeface="pingfang SC"/>
              </a:rPr>
              <a:t>算法之前，我们先学习下</a:t>
            </a:r>
            <a:r>
              <a:rPr lang="en-US" altLang="zh-CN" b="1" i="0" dirty="0">
                <a:solidFill>
                  <a:srgbClr val="333333"/>
                </a:solidFill>
                <a:effectLst/>
                <a:latin typeface="pingfang SC"/>
              </a:rPr>
              <a:t>Boost(</a:t>
            </a:r>
            <a:r>
              <a:rPr lang="zh-CN" altLang="en-US" b="1" i="0" dirty="0">
                <a:solidFill>
                  <a:srgbClr val="333333"/>
                </a:solidFill>
                <a:effectLst/>
                <a:latin typeface="pingfang SC"/>
              </a:rPr>
              <a:t>增强</a:t>
            </a:r>
            <a:r>
              <a:rPr lang="en-US" altLang="zh-CN" b="1" i="0" dirty="0">
                <a:solidFill>
                  <a:srgbClr val="333333"/>
                </a:solidFill>
                <a:effectLst/>
                <a:latin typeface="pingfang SC"/>
              </a:rPr>
              <a:t>)</a:t>
            </a:r>
            <a:r>
              <a:rPr lang="zh-CN" altLang="en-US" b="0" i="0" dirty="0">
                <a:solidFill>
                  <a:srgbClr val="333333"/>
                </a:solidFill>
                <a:effectLst/>
                <a:latin typeface="pingfang SC"/>
              </a:rPr>
              <a:t>和</a:t>
            </a:r>
            <a:r>
              <a:rPr lang="en-US" altLang="zh-CN" b="1" i="0" dirty="0">
                <a:solidFill>
                  <a:srgbClr val="333333"/>
                </a:solidFill>
                <a:effectLst/>
                <a:latin typeface="pingfang SC"/>
              </a:rPr>
              <a:t>Adaptive(</a:t>
            </a:r>
            <a:r>
              <a:rPr lang="zh-CN" altLang="en-US" b="1" i="0" dirty="0">
                <a:solidFill>
                  <a:srgbClr val="333333"/>
                </a:solidFill>
                <a:effectLst/>
                <a:latin typeface="pingfang SC"/>
              </a:rPr>
              <a:t>自适应</a:t>
            </a:r>
            <a:r>
              <a:rPr lang="en-US" altLang="zh-CN" b="1" i="0" dirty="0">
                <a:solidFill>
                  <a:srgbClr val="333333"/>
                </a:solidFill>
                <a:effectLst/>
                <a:latin typeface="pingfang SC"/>
              </a:rPr>
              <a:t>)</a:t>
            </a:r>
            <a:r>
              <a:rPr lang="zh-CN" altLang="en-US" b="0" i="0" dirty="0">
                <a:solidFill>
                  <a:srgbClr val="333333"/>
                </a:solidFill>
                <a:effectLst/>
                <a:latin typeface="pingfang SC"/>
              </a:rPr>
              <a:t>的概念。</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14</a:t>
            </a:fld>
            <a:endParaRPr lang="zh-CN" altLang="en-US"/>
          </a:p>
        </p:txBody>
      </p:sp>
    </p:spTree>
    <p:extLst>
      <p:ext uri="{BB962C8B-B14F-4D97-AF65-F5344CB8AC3E}">
        <p14:creationId xmlns:p14="http://schemas.microsoft.com/office/powerpoint/2010/main" val="7711469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pPr/>
              <a:t>15</a:t>
            </a:fld>
            <a:endParaRPr lang="zh-CN" altLang="en-US" dirty="0"/>
          </a:p>
        </p:txBody>
      </p:sp>
    </p:spTree>
    <p:extLst>
      <p:ext uri="{BB962C8B-B14F-4D97-AF65-F5344CB8AC3E}">
        <p14:creationId xmlns:p14="http://schemas.microsoft.com/office/powerpoint/2010/main" val="16003209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b="0" i="0" dirty="0">
                <a:solidFill>
                  <a:srgbClr val="121212"/>
                </a:solidFill>
                <a:effectLst/>
                <a:latin typeface="-apple-system"/>
              </a:rPr>
              <a:t>AdaBoost</a:t>
            </a:r>
            <a:r>
              <a:rPr lang="zh-CN" altLang="en-US" b="0" i="0" dirty="0">
                <a:solidFill>
                  <a:srgbClr val="121212"/>
                </a:solidFill>
                <a:effectLst/>
                <a:latin typeface="-apple-system"/>
              </a:rPr>
              <a:t>算法最成功的应用之一是机器视觉里的目标检测问题，如人脸检测和行人检测。车辆检测。在深度卷积神经网络用于此问题之前，</a:t>
            </a:r>
            <a:r>
              <a:rPr lang="en-US" altLang="zh-CN" b="0" i="0" dirty="0">
                <a:solidFill>
                  <a:srgbClr val="121212"/>
                </a:solidFill>
                <a:effectLst/>
                <a:latin typeface="-apple-system"/>
              </a:rPr>
              <a:t>AdaBoost</a:t>
            </a:r>
            <a:r>
              <a:rPr lang="zh-CN" altLang="en-US" b="0" i="0" dirty="0">
                <a:solidFill>
                  <a:srgbClr val="121212"/>
                </a:solidFill>
                <a:effectLst/>
                <a:latin typeface="-apple-system"/>
              </a:rPr>
              <a:t>算法在视觉目标检测领域的实际应用上一直处于主导地位。</a:t>
            </a:r>
          </a:p>
          <a:p>
            <a:pPr algn="l"/>
            <a:r>
              <a:rPr lang="zh-CN" altLang="en-US" b="0" i="0" dirty="0">
                <a:solidFill>
                  <a:srgbClr val="121212"/>
                </a:solidFill>
                <a:effectLst/>
                <a:latin typeface="-apple-system"/>
              </a:rPr>
              <a:t>在</a:t>
            </a:r>
            <a:r>
              <a:rPr lang="en-US" altLang="zh-CN" b="0" i="0" dirty="0">
                <a:solidFill>
                  <a:srgbClr val="121212"/>
                </a:solidFill>
                <a:effectLst/>
                <a:latin typeface="-apple-system"/>
              </a:rPr>
              <a:t>2001</a:t>
            </a:r>
            <a:r>
              <a:rPr lang="zh-CN" altLang="en-US" b="0" i="0" dirty="0">
                <a:solidFill>
                  <a:srgbClr val="121212"/>
                </a:solidFill>
                <a:effectLst/>
                <a:latin typeface="-apple-system"/>
              </a:rPr>
              <a:t>年</a:t>
            </a:r>
            <a:r>
              <a:rPr lang="en-US" altLang="zh-CN" b="0" i="0" dirty="0">
                <a:solidFill>
                  <a:srgbClr val="121212"/>
                </a:solidFill>
                <a:effectLst/>
                <a:latin typeface="-apple-system"/>
              </a:rPr>
              <a:t>Viola</a:t>
            </a:r>
            <a:r>
              <a:rPr lang="zh-CN" altLang="en-US" b="0" i="0" dirty="0">
                <a:solidFill>
                  <a:srgbClr val="121212"/>
                </a:solidFill>
                <a:effectLst/>
                <a:latin typeface="-apple-system"/>
              </a:rPr>
              <a:t>和</a:t>
            </a:r>
            <a:r>
              <a:rPr lang="en-US" altLang="zh-CN" b="0" i="0" dirty="0">
                <a:solidFill>
                  <a:srgbClr val="121212"/>
                </a:solidFill>
                <a:effectLst/>
                <a:latin typeface="-apple-system"/>
              </a:rPr>
              <a:t>Jones</a:t>
            </a:r>
            <a:r>
              <a:rPr lang="zh-CN" altLang="en-US" b="0" i="0" dirty="0">
                <a:solidFill>
                  <a:srgbClr val="121212"/>
                </a:solidFill>
                <a:effectLst/>
                <a:latin typeface="-apple-system"/>
              </a:rPr>
              <a:t>设计了一种人脸检测算法。它使用简单的</a:t>
            </a:r>
            <a:r>
              <a:rPr lang="en-US" altLang="zh-CN" b="0" i="0" dirty="0" err="1">
                <a:solidFill>
                  <a:srgbClr val="121212"/>
                </a:solidFill>
                <a:effectLst/>
                <a:latin typeface="-apple-system"/>
              </a:rPr>
              <a:t>Haar</a:t>
            </a:r>
            <a:r>
              <a:rPr lang="zh-CN" altLang="en-US" b="0" i="0" dirty="0">
                <a:solidFill>
                  <a:srgbClr val="121212"/>
                </a:solidFill>
                <a:effectLst/>
                <a:latin typeface="-apple-system"/>
              </a:rPr>
              <a:t>特征和级联</a:t>
            </a:r>
            <a:r>
              <a:rPr lang="en-US" altLang="zh-CN" b="0" i="0" dirty="0">
                <a:solidFill>
                  <a:srgbClr val="121212"/>
                </a:solidFill>
                <a:effectLst/>
                <a:latin typeface="-apple-system"/>
              </a:rPr>
              <a:t>AdaBoost</a:t>
            </a:r>
            <a:r>
              <a:rPr lang="zh-CN" altLang="en-US" b="0" i="0" dirty="0">
                <a:solidFill>
                  <a:srgbClr val="121212"/>
                </a:solidFill>
                <a:effectLst/>
                <a:latin typeface="-apple-system"/>
              </a:rPr>
              <a:t>分类器构造检测器，检测速度较之前的方法有</a:t>
            </a:r>
            <a:r>
              <a:rPr lang="en-US" altLang="zh-CN" b="0" i="0" dirty="0">
                <a:solidFill>
                  <a:srgbClr val="121212"/>
                </a:solidFill>
                <a:effectLst/>
                <a:latin typeface="-apple-system"/>
              </a:rPr>
              <a:t>2</a:t>
            </a:r>
            <a:r>
              <a:rPr lang="zh-CN" altLang="en-US" b="0" i="0" dirty="0">
                <a:solidFill>
                  <a:srgbClr val="121212"/>
                </a:solidFill>
                <a:effectLst/>
                <a:latin typeface="-apple-system"/>
              </a:rPr>
              <a:t>个数量级的提高，并且有很高的精度，我们称这种方法为</a:t>
            </a:r>
            <a:r>
              <a:rPr lang="en-US" altLang="zh-CN" b="0" i="0" dirty="0">
                <a:solidFill>
                  <a:srgbClr val="121212"/>
                </a:solidFill>
                <a:effectLst/>
                <a:latin typeface="-apple-system"/>
              </a:rPr>
              <a:t>VJ</a:t>
            </a:r>
            <a:r>
              <a:rPr lang="zh-CN" altLang="en-US" b="0" i="0" dirty="0">
                <a:solidFill>
                  <a:srgbClr val="121212"/>
                </a:solidFill>
                <a:effectLst/>
                <a:latin typeface="-apple-system"/>
              </a:rPr>
              <a:t>框架。</a:t>
            </a:r>
            <a:r>
              <a:rPr lang="en-US" altLang="zh-CN" b="0" i="0" dirty="0">
                <a:solidFill>
                  <a:srgbClr val="121212"/>
                </a:solidFill>
                <a:effectLst/>
                <a:latin typeface="-apple-system"/>
              </a:rPr>
              <a:t>VJ</a:t>
            </a:r>
            <a:r>
              <a:rPr lang="zh-CN" altLang="en-US" b="0" i="0" dirty="0">
                <a:solidFill>
                  <a:srgbClr val="121212"/>
                </a:solidFill>
                <a:effectLst/>
                <a:latin typeface="-apple-system"/>
              </a:rPr>
              <a:t>框架是人脸检测历史上有里程碑意义的一个成果，奠定了</a:t>
            </a:r>
            <a:r>
              <a:rPr lang="en-US" altLang="zh-CN" b="0" i="0" dirty="0">
                <a:solidFill>
                  <a:srgbClr val="121212"/>
                </a:solidFill>
                <a:effectLst/>
                <a:latin typeface="-apple-system"/>
              </a:rPr>
              <a:t>AdaBoost</a:t>
            </a:r>
            <a:r>
              <a:rPr lang="zh-CN" altLang="en-US" b="0" i="0" dirty="0">
                <a:solidFill>
                  <a:srgbClr val="121212"/>
                </a:solidFill>
                <a:effectLst/>
                <a:latin typeface="-apple-system"/>
              </a:rPr>
              <a:t>目标检测框架的基础。</a:t>
            </a:r>
          </a:p>
          <a:p>
            <a:pPr algn="l"/>
            <a:r>
              <a:rPr lang="zh-CN" altLang="en-US" b="0" i="0" dirty="0">
                <a:solidFill>
                  <a:srgbClr val="121212"/>
                </a:solidFill>
                <a:effectLst/>
                <a:latin typeface="-apple-system"/>
              </a:rPr>
              <a:t>用级联</a:t>
            </a:r>
            <a:r>
              <a:rPr lang="en-US" altLang="zh-CN" b="0" i="0" dirty="0">
                <a:solidFill>
                  <a:srgbClr val="121212"/>
                </a:solidFill>
                <a:effectLst/>
                <a:latin typeface="-apple-system"/>
              </a:rPr>
              <a:t>AdaBoost</a:t>
            </a:r>
            <a:r>
              <a:rPr lang="zh-CN" altLang="en-US" b="0" i="0" dirty="0">
                <a:solidFill>
                  <a:srgbClr val="121212"/>
                </a:solidFill>
                <a:effectLst/>
                <a:latin typeface="-apple-system"/>
              </a:rPr>
              <a:t>分类器进行目标检测的思想是：用多个</a:t>
            </a:r>
            <a:r>
              <a:rPr lang="en-US" altLang="zh-CN" b="0" i="0" dirty="0">
                <a:solidFill>
                  <a:srgbClr val="121212"/>
                </a:solidFill>
                <a:effectLst/>
                <a:latin typeface="-apple-system"/>
              </a:rPr>
              <a:t>AdaBoost</a:t>
            </a:r>
            <a:r>
              <a:rPr lang="zh-CN" altLang="en-US" b="0" i="0" dirty="0">
                <a:solidFill>
                  <a:srgbClr val="121212"/>
                </a:solidFill>
                <a:effectLst/>
                <a:latin typeface="-apple-system"/>
              </a:rPr>
              <a:t>分类器合作完成对候选框的分类，这些分类器组成一个流水线，对滑动窗口中的候选框图像进行判定，确定它是人脸还是非人脸。在这些</a:t>
            </a:r>
            <a:r>
              <a:rPr lang="en-US" altLang="zh-CN" b="0" i="0" dirty="0">
                <a:solidFill>
                  <a:srgbClr val="121212"/>
                </a:solidFill>
                <a:effectLst/>
                <a:latin typeface="-apple-system"/>
              </a:rPr>
              <a:t>AdaBoost</a:t>
            </a:r>
            <a:r>
              <a:rPr lang="zh-CN" altLang="en-US" b="0" i="0" dirty="0">
                <a:solidFill>
                  <a:srgbClr val="121212"/>
                </a:solidFill>
                <a:effectLst/>
                <a:latin typeface="-apple-system"/>
              </a:rPr>
              <a:t>分类器中，前面的分类器很简单，包含的弱分类器很少，可以快速排除掉大量非人脸窗口，但也可能会把一些不是人脸的图像判定为人脸。如果一个候选框通过了第一级分类器的筛选即被它判定为人脸，则送入下一级分类器中进行判定，否则丢弃掉，以此类推。如果一个检测窗口通过了所有的分类器，则认为是人脸，否则是非人脸。</a:t>
            </a:r>
          </a:p>
        </p:txBody>
      </p:sp>
      <p:sp>
        <p:nvSpPr>
          <p:cNvPr id="4" name="灯片编号占位符 3"/>
          <p:cNvSpPr>
            <a:spLocks noGrp="1"/>
          </p:cNvSpPr>
          <p:nvPr>
            <p:ph type="sldNum" sz="quarter" idx="5"/>
          </p:nvPr>
        </p:nvSpPr>
        <p:spPr/>
        <p:txBody>
          <a:bodyPr/>
          <a:lstStyle/>
          <a:p>
            <a:fld id="{9000E0C4-7FBC-4B2A-BCA6-30AA2B911063}" type="slidenum">
              <a:rPr lang="zh-CN" altLang="en-US" smtClean="0"/>
              <a:t>16</a:t>
            </a:fld>
            <a:endParaRPr lang="zh-CN" altLang="en-US"/>
          </a:p>
        </p:txBody>
      </p:sp>
    </p:spTree>
    <p:extLst>
      <p:ext uri="{BB962C8B-B14F-4D97-AF65-F5344CB8AC3E}">
        <p14:creationId xmlns:p14="http://schemas.microsoft.com/office/powerpoint/2010/main" val="15766041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342900" indent="-342900" algn="l">
              <a:spcBef>
                <a:spcPts val="600"/>
              </a:spcBef>
              <a:buFont typeface="Arial" panose="020B0604020202020204" pitchFamily="34" charset="0"/>
              <a:buChar char="•"/>
            </a:pPr>
            <a:r>
              <a:rPr lang="zh-CN" altLang="en-US" sz="1200" dirty="0">
                <a:solidFill>
                  <a:srgbClr val="34495E"/>
                </a:solidFill>
                <a:latin typeface="Source Sans Pro" panose="020B0604020202020204" pitchFamily="34" charset="0"/>
              </a:rPr>
              <a:t>不是简单一个算法，是一个</a:t>
            </a:r>
            <a:r>
              <a:rPr lang="en-US" altLang="zh-CN" sz="1200" dirty="0">
                <a:solidFill>
                  <a:srgbClr val="34495E"/>
                </a:solidFill>
                <a:latin typeface="Source Sans Pro" panose="020B0604020202020204" pitchFamily="34" charset="0"/>
              </a:rPr>
              <a:t>General Boosting</a:t>
            </a:r>
            <a:r>
              <a:rPr lang="zh-CN" altLang="en-US" sz="1200" dirty="0">
                <a:solidFill>
                  <a:srgbClr val="34495E"/>
                </a:solidFill>
                <a:latin typeface="Source Sans Pro" panose="020B0604020202020204" pitchFamily="34" charset="0"/>
              </a:rPr>
              <a:t>的过程。</a:t>
            </a:r>
            <a:endParaRPr lang="en-US" altLang="zh-CN" sz="1200" dirty="0">
              <a:solidFill>
                <a:srgbClr val="34495E"/>
              </a:solidFill>
              <a:latin typeface="Source Sans Pro" panose="020B0604020202020204" pitchFamily="34" charset="0"/>
            </a:endParaRPr>
          </a:p>
          <a:p>
            <a:pPr marL="342900" indent="-342900" algn="l">
              <a:spcBef>
                <a:spcPts val="600"/>
              </a:spcBef>
              <a:buFont typeface="Arial" panose="020B0604020202020204" pitchFamily="34" charset="0"/>
              <a:buChar char="•"/>
            </a:pPr>
            <a:r>
              <a:rPr lang="zh-CN" altLang="en-US" sz="1200" dirty="0">
                <a:solidFill>
                  <a:srgbClr val="34495E"/>
                </a:solidFill>
                <a:latin typeface="Source Sans Pro" panose="020B0604020202020204" pitchFamily="34" charset="0"/>
              </a:rPr>
              <a:t>由此衍生出了不同的算法，发展成为一个算法族，共性是源自</a:t>
            </a:r>
            <a:r>
              <a:rPr lang="en-US" altLang="zh-CN" sz="1200" dirty="0">
                <a:solidFill>
                  <a:srgbClr val="34495E"/>
                </a:solidFill>
                <a:latin typeface="Source Sans Pro" panose="020B0604020202020204" pitchFamily="34" charset="0"/>
              </a:rPr>
              <a:t>AdaBoost</a:t>
            </a:r>
            <a:r>
              <a:rPr lang="zh-CN" altLang="en-US" sz="1200" dirty="0">
                <a:solidFill>
                  <a:srgbClr val="34495E"/>
                </a:solidFill>
                <a:latin typeface="Source Sans Pro" panose="020B0604020202020204" pitchFamily="34" charset="0"/>
              </a:rPr>
              <a:t>。</a:t>
            </a:r>
            <a:endParaRPr lang="en-US" altLang="zh-CN" sz="1200" dirty="0">
              <a:solidFill>
                <a:srgbClr val="34495E"/>
              </a:solidFill>
              <a:latin typeface="Source Sans Pro" panose="020B0604020202020204" pitchFamily="34" charset="0"/>
            </a:endParaRPr>
          </a:p>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17</a:t>
            </a:fld>
            <a:endParaRPr lang="zh-CN" altLang="en-US"/>
          </a:p>
        </p:txBody>
      </p:sp>
    </p:spTree>
    <p:extLst>
      <p:ext uri="{BB962C8B-B14F-4D97-AF65-F5344CB8AC3E}">
        <p14:creationId xmlns:p14="http://schemas.microsoft.com/office/powerpoint/2010/main" val="3050468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342900" indent="-342900" algn="l">
              <a:spcBef>
                <a:spcPts val="600"/>
              </a:spcBef>
              <a:buFont typeface="Arial" panose="020B0604020202020204" pitchFamily="34" charset="0"/>
              <a:buChar char="•"/>
            </a:pPr>
            <a:r>
              <a:rPr lang="zh-CN" altLang="en-US" sz="1200" dirty="0">
                <a:solidFill>
                  <a:srgbClr val="34495E"/>
                </a:solidFill>
                <a:latin typeface="Source Sans Pro" panose="020B0604020202020204" pitchFamily="34" charset="0"/>
              </a:rPr>
              <a:t>不是简单一个算法，是一个</a:t>
            </a:r>
            <a:r>
              <a:rPr lang="en-US" altLang="zh-CN" sz="1200" dirty="0">
                <a:solidFill>
                  <a:srgbClr val="34495E"/>
                </a:solidFill>
                <a:latin typeface="Source Sans Pro" panose="020B0604020202020204" pitchFamily="34" charset="0"/>
              </a:rPr>
              <a:t>General Boosting</a:t>
            </a:r>
            <a:r>
              <a:rPr lang="zh-CN" altLang="en-US" sz="1200" dirty="0">
                <a:solidFill>
                  <a:srgbClr val="34495E"/>
                </a:solidFill>
                <a:latin typeface="Source Sans Pro" panose="020B0604020202020204" pitchFamily="34" charset="0"/>
              </a:rPr>
              <a:t>的过程。</a:t>
            </a:r>
            <a:endParaRPr lang="en-US" altLang="zh-CN" sz="1200" dirty="0">
              <a:solidFill>
                <a:srgbClr val="34495E"/>
              </a:solidFill>
              <a:latin typeface="Source Sans Pro" panose="020B0604020202020204" pitchFamily="34" charset="0"/>
            </a:endParaRPr>
          </a:p>
          <a:p>
            <a:pPr marL="342900" indent="-342900" algn="l">
              <a:spcBef>
                <a:spcPts val="600"/>
              </a:spcBef>
              <a:buFont typeface="Arial" panose="020B0604020202020204" pitchFamily="34" charset="0"/>
              <a:buChar char="•"/>
            </a:pPr>
            <a:r>
              <a:rPr lang="zh-CN" altLang="en-US" sz="1200" dirty="0">
                <a:solidFill>
                  <a:srgbClr val="34495E"/>
                </a:solidFill>
                <a:latin typeface="Source Sans Pro" panose="020B0604020202020204" pitchFamily="34" charset="0"/>
              </a:rPr>
              <a:t>由此衍生出了不同的算法，发展成为一个算法族，共性是源自</a:t>
            </a:r>
            <a:r>
              <a:rPr lang="en-US" altLang="zh-CN" sz="1200" dirty="0">
                <a:solidFill>
                  <a:srgbClr val="34495E"/>
                </a:solidFill>
                <a:latin typeface="Source Sans Pro" panose="020B0604020202020204" pitchFamily="34" charset="0"/>
              </a:rPr>
              <a:t>AdaBoost</a:t>
            </a:r>
            <a:r>
              <a:rPr lang="zh-CN" altLang="en-US" sz="1200" dirty="0">
                <a:solidFill>
                  <a:srgbClr val="34495E"/>
                </a:solidFill>
                <a:latin typeface="Source Sans Pro" panose="020B0604020202020204" pitchFamily="34" charset="0"/>
              </a:rPr>
              <a:t>。</a:t>
            </a:r>
            <a:endParaRPr lang="en-US" altLang="zh-CN" sz="1200" dirty="0">
              <a:solidFill>
                <a:srgbClr val="34495E"/>
              </a:solidFill>
              <a:latin typeface="Source Sans Pro" panose="020B0604020202020204" pitchFamily="34" charset="0"/>
            </a:endParaRPr>
          </a:p>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18</a:t>
            </a:fld>
            <a:endParaRPr lang="zh-CN" altLang="en-US"/>
          </a:p>
        </p:txBody>
      </p:sp>
    </p:spTree>
    <p:extLst>
      <p:ext uri="{BB962C8B-B14F-4D97-AF65-F5344CB8AC3E}">
        <p14:creationId xmlns:p14="http://schemas.microsoft.com/office/powerpoint/2010/main" val="40872533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buFont typeface="Arial" panose="020B0604020202020204" pitchFamily="34" charset="0"/>
              <a:buChar char="•"/>
            </a:pPr>
            <a:r>
              <a:rPr lang="zh-CN" altLang="en-US" b="0" i="0" dirty="0">
                <a:solidFill>
                  <a:srgbClr val="000000"/>
                </a:solidFill>
                <a:effectLst/>
                <a:latin typeface="Helvetica Neue" panose="02000503000000020004" pitchFamily="2" charset="0"/>
              </a:rPr>
              <a:t>对异常样本敏感，异常样本可能会在迭代过程中获得较高的权重值，最终影响模型效果。</a:t>
            </a:r>
            <a:endParaRPr lang="en-US" altLang="zh-CN" b="0" i="0" dirty="0">
              <a:solidFill>
                <a:srgbClr val="000000"/>
              </a:solidFill>
              <a:effectLst/>
              <a:latin typeface="Helvetica Neue" panose="02000503000000020004" pitchFamily="2" charset="0"/>
            </a:endParaRPr>
          </a:p>
          <a:p>
            <a:pPr algn="l">
              <a:buFont typeface="Arial" panose="020B0604020202020204" pitchFamily="34" charset="0"/>
              <a:buChar char="•"/>
            </a:pPr>
            <a:endParaRPr lang="en-US" altLang="zh-CN" b="0" i="0" dirty="0">
              <a:solidFill>
                <a:srgbClr val="000000"/>
              </a:solidFill>
              <a:effectLst/>
              <a:latin typeface="Helvetica Neue" panose="02000503000000020004" pitchFamily="2" charset="0"/>
            </a:endParaRPr>
          </a:p>
          <a:p>
            <a:pPr algn="l">
              <a:buFont typeface="Arial" panose="020B0604020202020204" pitchFamily="34" charset="0"/>
              <a:buChar char="•"/>
            </a:pPr>
            <a:r>
              <a:rPr lang="zh-CN" altLang="en-US" b="0" i="0" dirty="0">
                <a:solidFill>
                  <a:srgbClr val="121212"/>
                </a:solidFill>
                <a:effectLst/>
                <a:latin typeface="-apple-system"/>
              </a:rPr>
              <a:t>相对于</a:t>
            </a:r>
            <a:r>
              <a:rPr lang="en-US" altLang="zh-CN" b="0" i="0" dirty="0">
                <a:solidFill>
                  <a:srgbClr val="121212"/>
                </a:solidFill>
                <a:effectLst/>
                <a:latin typeface="-apple-system"/>
              </a:rPr>
              <a:t>bagging</a:t>
            </a:r>
            <a:r>
              <a:rPr lang="zh-CN" altLang="en-US" b="0" i="0" dirty="0">
                <a:solidFill>
                  <a:srgbClr val="121212"/>
                </a:solidFill>
                <a:effectLst/>
                <a:latin typeface="-apple-system"/>
              </a:rPr>
              <a:t>算法和</a:t>
            </a:r>
            <a:r>
              <a:rPr lang="en-US" altLang="zh-CN" b="0" i="0" dirty="0">
                <a:solidFill>
                  <a:srgbClr val="121212"/>
                </a:solidFill>
                <a:effectLst/>
                <a:latin typeface="-apple-system"/>
              </a:rPr>
              <a:t>Random Forest</a:t>
            </a:r>
            <a:r>
              <a:rPr lang="zh-CN" altLang="en-US" b="0" i="0" dirty="0">
                <a:solidFill>
                  <a:srgbClr val="121212"/>
                </a:solidFill>
                <a:effectLst/>
                <a:latin typeface="-apple-system"/>
              </a:rPr>
              <a:t>算法，</a:t>
            </a:r>
            <a:r>
              <a:rPr lang="en-US" altLang="zh-CN" b="0" i="0" dirty="0">
                <a:solidFill>
                  <a:srgbClr val="121212"/>
                </a:solidFill>
                <a:effectLst/>
                <a:latin typeface="-apple-system"/>
              </a:rPr>
              <a:t>AdaBoost</a:t>
            </a:r>
            <a:r>
              <a:rPr lang="zh-CN" altLang="en-US" b="0" i="0" dirty="0">
                <a:solidFill>
                  <a:srgbClr val="121212"/>
                </a:solidFill>
                <a:effectLst/>
                <a:latin typeface="-apple-system"/>
              </a:rPr>
              <a:t>充分考虑的每个分类器的权重</a:t>
            </a:r>
            <a:endParaRPr lang="en-US" altLang="zh-CN" b="0" i="0" dirty="0">
              <a:solidFill>
                <a:srgbClr val="121212"/>
              </a:solidFill>
              <a:effectLst/>
              <a:latin typeface="-apple-system"/>
            </a:endParaRPr>
          </a:p>
          <a:p>
            <a:pPr algn="l">
              <a:buFont typeface="Arial" panose="020B0604020202020204" pitchFamily="34" charset="0"/>
              <a:buChar char="•"/>
            </a:pPr>
            <a:endParaRPr lang="en-US" altLang="zh-CN" b="0" i="0" dirty="0">
              <a:solidFill>
                <a:srgbClr val="121212"/>
              </a:solidFill>
              <a:effectLst/>
              <a:latin typeface="-apple-system"/>
            </a:endParaRPr>
          </a:p>
          <a:p>
            <a:pPr algn="l">
              <a:buFont typeface="Arial" panose="020B0604020202020204" pitchFamily="34" charset="0"/>
              <a:buChar char="•"/>
            </a:pPr>
            <a:r>
              <a:rPr lang="zh-CN" altLang="en-US" b="0" i="0" dirty="0">
                <a:solidFill>
                  <a:srgbClr val="121212"/>
                </a:solidFill>
                <a:effectLst/>
                <a:latin typeface="-apple-system"/>
              </a:rPr>
              <a:t>模式识别、计算机视觉领域，用于二分类和多分类场景</a:t>
            </a:r>
            <a:endParaRPr lang="zh-CN" altLang="en-US" b="0" i="0" dirty="0">
              <a:solidFill>
                <a:srgbClr val="000000"/>
              </a:solidFill>
              <a:effectLst/>
              <a:latin typeface="Helvetica Neue" panose="02000503000000020004" pitchFamily="2" charset="0"/>
            </a:endParaRPr>
          </a:p>
        </p:txBody>
      </p:sp>
      <p:sp>
        <p:nvSpPr>
          <p:cNvPr id="4" name="灯片编号占位符 3"/>
          <p:cNvSpPr>
            <a:spLocks noGrp="1"/>
          </p:cNvSpPr>
          <p:nvPr>
            <p:ph type="sldNum" sz="quarter" idx="5"/>
          </p:nvPr>
        </p:nvSpPr>
        <p:spPr/>
        <p:txBody>
          <a:bodyPr/>
          <a:lstStyle/>
          <a:p>
            <a:fld id="{9000E0C4-7FBC-4B2A-BCA6-30AA2B911063}" type="slidenum">
              <a:rPr lang="zh-CN" altLang="en-US" smtClean="0"/>
              <a:t>19</a:t>
            </a:fld>
            <a:endParaRPr lang="zh-CN" altLang="en-US"/>
          </a:p>
        </p:txBody>
      </p:sp>
    </p:spTree>
    <p:extLst>
      <p:ext uri="{BB962C8B-B14F-4D97-AF65-F5344CB8AC3E}">
        <p14:creationId xmlns:p14="http://schemas.microsoft.com/office/powerpoint/2010/main" val="4515417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pPr/>
              <a:t>2</a:t>
            </a:fld>
            <a:endParaRPr lang="zh-CN" altLang="en-US" dirty="0"/>
          </a:p>
        </p:txBody>
      </p:sp>
    </p:spTree>
    <p:extLst>
      <p:ext uri="{BB962C8B-B14F-4D97-AF65-F5344CB8AC3E}">
        <p14:creationId xmlns:p14="http://schemas.microsoft.com/office/powerpoint/2010/main" val="31390310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pPr/>
              <a:t>20</a:t>
            </a:fld>
            <a:endParaRPr lang="zh-CN" altLang="en-US" dirty="0"/>
          </a:p>
        </p:txBody>
      </p:sp>
    </p:spTree>
    <p:extLst>
      <p:ext uri="{BB962C8B-B14F-4D97-AF65-F5344CB8AC3E}">
        <p14:creationId xmlns:p14="http://schemas.microsoft.com/office/powerpoint/2010/main" val="15726100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buFont typeface="Arial" panose="020B0604020202020204" pitchFamily="34" charset="0"/>
              <a:buChar char="•"/>
            </a:pPr>
            <a:r>
              <a:rPr lang="zh-CN" altLang="en-US" b="0" i="0" dirty="0">
                <a:solidFill>
                  <a:srgbClr val="000000"/>
                </a:solidFill>
                <a:effectLst/>
                <a:latin typeface="Helvetica Neue" panose="02000503000000020004" pitchFamily="2" charset="0"/>
              </a:rPr>
              <a:t>对异常样本敏感，异常样本可能会在迭代过程中获得较高的权重值，最终影响模型效果。</a:t>
            </a:r>
            <a:endParaRPr lang="en-US" altLang="zh-CN" b="0" i="0" dirty="0">
              <a:solidFill>
                <a:srgbClr val="000000"/>
              </a:solidFill>
              <a:effectLst/>
              <a:latin typeface="Helvetica Neue" panose="02000503000000020004" pitchFamily="2" charset="0"/>
            </a:endParaRPr>
          </a:p>
          <a:p>
            <a:pPr algn="l">
              <a:buFont typeface="Arial" panose="020B0604020202020204" pitchFamily="34" charset="0"/>
              <a:buChar char="•"/>
            </a:pPr>
            <a:endParaRPr lang="en-US" altLang="zh-CN" b="0" i="0" dirty="0">
              <a:solidFill>
                <a:srgbClr val="000000"/>
              </a:solidFill>
              <a:effectLst/>
              <a:latin typeface="Helvetica Neue" panose="02000503000000020004" pitchFamily="2" charset="0"/>
            </a:endParaRPr>
          </a:p>
          <a:p>
            <a:pPr algn="l">
              <a:buFont typeface="Arial" panose="020B0604020202020204" pitchFamily="34" charset="0"/>
              <a:buChar char="•"/>
            </a:pPr>
            <a:r>
              <a:rPr lang="zh-CN" altLang="en-US" b="0" i="0" dirty="0">
                <a:solidFill>
                  <a:srgbClr val="121212"/>
                </a:solidFill>
                <a:effectLst/>
                <a:latin typeface="-apple-system"/>
              </a:rPr>
              <a:t>相对于</a:t>
            </a:r>
            <a:r>
              <a:rPr lang="en-US" altLang="zh-CN" b="0" i="0" dirty="0">
                <a:solidFill>
                  <a:srgbClr val="121212"/>
                </a:solidFill>
                <a:effectLst/>
                <a:latin typeface="-apple-system"/>
              </a:rPr>
              <a:t>bagging</a:t>
            </a:r>
            <a:r>
              <a:rPr lang="zh-CN" altLang="en-US" b="0" i="0" dirty="0">
                <a:solidFill>
                  <a:srgbClr val="121212"/>
                </a:solidFill>
                <a:effectLst/>
                <a:latin typeface="-apple-system"/>
              </a:rPr>
              <a:t>算法和</a:t>
            </a:r>
            <a:r>
              <a:rPr lang="en-US" altLang="zh-CN" b="0" i="0" dirty="0">
                <a:solidFill>
                  <a:srgbClr val="121212"/>
                </a:solidFill>
                <a:effectLst/>
                <a:latin typeface="-apple-system"/>
              </a:rPr>
              <a:t>Random Forest</a:t>
            </a:r>
            <a:r>
              <a:rPr lang="zh-CN" altLang="en-US" b="0" i="0" dirty="0">
                <a:solidFill>
                  <a:srgbClr val="121212"/>
                </a:solidFill>
                <a:effectLst/>
                <a:latin typeface="-apple-system"/>
              </a:rPr>
              <a:t>算法，</a:t>
            </a:r>
            <a:r>
              <a:rPr lang="en-US" altLang="zh-CN" b="0" i="0" dirty="0">
                <a:solidFill>
                  <a:srgbClr val="121212"/>
                </a:solidFill>
                <a:effectLst/>
                <a:latin typeface="-apple-system"/>
              </a:rPr>
              <a:t>AdaBoost</a:t>
            </a:r>
            <a:r>
              <a:rPr lang="zh-CN" altLang="en-US" b="0" i="0" dirty="0">
                <a:solidFill>
                  <a:srgbClr val="121212"/>
                </a:solidFill>
                <a:effectLst/>
                <a:latin typeface="-apple-system"/>
              </a:rPr>
              <a:t>充分考虑的每个分类器的权重</a:t>
            </a:r>
            <a:endParaRPr lang="en-US" altLang="zh-CN" b="0" i="0" dirty="0">
              <a:solidFill>
                <a:srgbClr val="121212"/>
              </a:solidFill>
              <a:effectLst/>
              <a:latin typeface="-apple-system"/>
            </a:endParaRPr>
          </a:p>
          <a:p>
            <a:pPr algn="l">
              <a:buFont typeface="Arial" panose="020B0604020202020204" pitchFamily="34" charset="0"/>
              <a:buChar char="•"/>
            </a:pPr>
            <a:endParaRPr lang="en-US" altLang="zh-CN" b="0" i="0" dirty="0">
              <a:solidFill>
                <a:srgbClr val="121212"/>
              </a:solidFill>
              <a:effectLst/>
              <a:latin typeface="-apple-system"/>
            </a:endParaRPr>
          </a:p>
          <a:p>
            <a:pPr algn="l">
              <a:buFont typeface="Arial" panose="020B0604020202020204" pitchFamily="34" charset="0"/>
              <a:buChar char="•"/>
            </a:pPr>
            <a:r>
              <a:rPr lang="zh-CN" altLang="en-US" b="0" i="0" dirty="0">
                <a:solidFill>
                  <a:srgbClr val="121212"/>
                </a:solidFill>
                <a:effectLst/>
                <a:latin typeface="-apple-system"/>
              </a:rPr>
              <a:t>模式识别、计算机视觉领域，用于二分类和多分类场景</a:t>
            </a:r>
            <a:endParaRPr lang="zh-CN" altLang="en-US" b="0" i="0" dirty="0">
              <a:solidFill>
                <a:srgbClr val="000000"/>
              </a:solidFill>
              <a:effectLst/>
              <a:latin typeface="Helvetica Neue" panose="02000503000000020004" pitchFamily="2" charset="0"/>
            </a:endParaRPr>
          </a:p>
        </p:txBody>
      </p:sp>
      <p:sp>
        <p:nvSpPr>
          <p:cNvPr id="4" name="灯片编号占位符 3"/>
          <p:cNvSpPr>
            <a:spLocks noGrp="1"/>
          </p:cNvSpPr>
          <p:nvPr>
            <p:ph type="sldNum" sz="quarter" idx="5"/>
          </p:nvPr>
        </p:nvSpPr>
        <p:spPr/>
        <p:txBody>
          <a:bodyPr/>
          <a:lstStyle/>
          <a:p>
            <a:fld id="{9000E0C4-7FBC-4B2A-BCA6-30AA2B911063}" type="slidenum">
              <a:rPr lang="zh-CN" altLang="en-US" smtClean="0"/>
              <a:t>21</a:t>
            </a:fld>
            <a:endParaRPr lang="zh-CN" altLang="en-US"/>
          </a:p>
        </p:txBody>
      </p:sp>
    </p:spTree>
    <p:extLst>
      <p:ext uri="{BB962C8B-B14F-4D97-AF65-F5344CB8AC3E}">
        <p14:creationId xmlns:p14="http://schemas.microsoft.com/office/powerpoint/2010/main" val="10677804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pPr/>
              <a:t>22</a:t>
            </a:fld>
            <a:endParaRPr lang="zh-CN" altLang="en-US" dirty="0"/>
          </a:p>
        </p:txBody>
      </p:sp>
    </p:spTree>
    <p:extLst>
      <p:ext uri="{BB962C8B-B14F-4D97-AF65-F5344CB8AC3E}">
        <p14:creationId xmlns:p14="http://schemas.microsoft.com/office/powerpoint/2010/main" val="38889549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一种新的机器学习范式</a:t>
            </a:r>
            <a:r>
              <a:rPr lang="en-US" altLang="zh-CN" dirty="0"/>
              <a:t>——</a:t>
            </a:r>
            <a:r>
              <a:rPr lang="zh-CN" altLang="en-US" dirty="0"/>
              <a:t>集成学习。</a:t>
            </a:r>
          </a:p>
        </p:txBody>
      </p:sp>
      <p:sp>
        <p:nvSpPr>
          <p:cNvPr id="4" name="灯片编号占位符 3"/>
          <p:cNvSpPr>
            <a:spLocks noGrp="1"/>
          </p:cNvSpPr>
          <p:nvPr>
            <p:ph type="sldNum" sz="quarter" idx="5"/>
          </p:nvPr>
        </p:nvSpPr>
        <p:spPr/>
        <p:txBody>
          <a:bodyPr/>
          <a:lstStyle/>
          <a:p>
            <a:fld id="{9000E0C4-7FBC-4B2A-BCA6-30AA2B911063}" type="slidenum">
              <a:rPr lang="zh-CN" altLang="en-US" smtClean="0"/>
              <a:t>3</a:t>
            </a:fld>
            <a:endParaRPr lang="zh-CN" altLang="en-US"/>
          </a:p>
        </p:txBody>
      </p:sp>
    </p:spTree>
    <p:extLst>
      <p:ext uri="{BB962C8B-B14F-4D97-AF65-F5344CB8AC3E}">
        <p14:creationId xmlns:p14="http://schemas.microsoft.com/office/powerpoint/2010/main" val="30149520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Boosting</a:t>
            </a:r>
            <a:r>
              <a:rPr lang="zh-CN" altLang="en-US" dirty="0"/>
              <a:t>是机器学习中的一种集成学习框架。之前的章节中介绍的模型都称作单模型，也称弱分类器，而集成学习的意思是将多个弱分类器组合成一个强分类器，这个强分类器能取所有弱分类器之所长，达到相对的最优性能。我们可以将</a:t>
            </a:r>
            <a:r>
              <a:rPr lang="en-US" altLang="zh-CN" dirty="0"/>
              <a:t>Boosting</a:t>
            </a:r>
            <a:r>
              <a:rPr lang="zh-CN" altLang="en-US" dirty="0"/>
              <a:t>算法也叫提升算法。注意，这里说的是一类算法，除了</a:t>
            </a:r>
            <a:r>
              <a:rPr lang="en-US" altLang="zh-CN" dirty="0"/>
              <a:t>AdaBoost</a:t>
            </a:r>
            <a:r>
              <a:rPr lang="zh-CN" altLang="en-US" dirty="0"/>
              <a:t>外，</a:t>
            </a:r>
            <a:r>
              <a:rPr lang="en-US" altLang="zh-CN" dirty="0"/>
              <a:t>Boosting</a:t>
            </a:r>
            <a:r>
              <a:rPr lang="zh-CN" altLang="en-US" dirty="0"/>
              <a:t>算法还包括以</a:t>
            </a:r>
            <a:r>
              <a:rPr lang="en-US" altLang="zh-CN" dirty="0"/>
              <a:t>GBDT</a:t>
            </a:r>
            <a:r>
              <a:rPr lang="zh-CN" altLang="en-US" dirty="0"/>
              <a:t>为代表的众多梯度提升算法。</a:t>
            </a:r>
          </a:p>
        </p:txBody>
      </p:sp>
      <p:sp>
        <p:nvSpPr>
          <p:cNvPr id="4" name="灯片编号占位符 3"/>
          <p:cNvSpPr>
            <a:spLocks noGrp="1"/>
          </p:cNvSpPr>
          <p:nvPr>
            <p:ph type="sldNum" sz="quarter" idx="5"/>
          </p:nvPr>
        </p:nvSpPr>
        <p:spPr/>
        <p:txBody>
          <a:bodyPr/>
          <a:lstStyle/>
          <a:p>
            <a:fld id="{9000E0C4-7FBC-4B2A-BCA6-30AA2B911063}" type="slidenum">
              <a:rPr lang="zh-CN" altLang="en-US" smtClean="0"/>
              <a:t>4</a:t>
            </a:fld>
            <a:endParaRPr lang="zh-CN" altLang="en-US"/>
          </a:p>
        </p:txBody>
      </p:sp>
    </p:spTree>
    <p:extLst>
      <p:ext uri="{BB962C8B-B14F-4D97-AF65-F5344CB8AC3E}">
        <p14:creationId xmlns:p14="http://schemas.microsoft.com/office/powerpoint/2010/main" val="9842492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fontAlgn="auto">
              <a:extLst>
                <a:ext uri="{35155182-B16C-46BC-9424-99874614C6A1}">
                  <wpsdc:indentchars xmlns="" xmlns:wpsdc="http://www.wps.cn/officeDocument/2017/drawingmlCustomData" xmlns:lc="http://schemas.openxmlformats.org/drawingml/2006/lockedCanvas" val="200" checksum="282533468"/>
                </a:ext>
              </a:extLst>
            </a:pPr>
            <a:r>
              <a:rPr lang="zh-CN" altLang="en-US" sz="1200" dirty="0">
                <a:solidFill>
                  <a:schemeClr val="tx2"/>
                </a:solidFill>
                <a:latin typeface="+mj-ea"/>
                <a:ea typeface="+mj-ea"/>
              </a:rPr>
              <a:t>集成学习的分类</a:t>
            </a:r>
          </a:p>
        </p:txBody>
      </p:sp>
      <p:sp>
        <p:nvSpPr>
          <p:cNvPr id="4" name="灯片编号占位符 3"/>
          <p:cNvSpPr>
            <a:spLocks noGrp="1"/>
          </p:cNvSpPr>
          <p:nvPr>
            <p:ph type="sldNum" sz="quarter" idx="5"/>
          </p:nvPr>
        </p:nvSpPr>
        <p:spPr/>
        <p:txBody>
          <a:bodyPr/>
          <a:lstStyle/>
          <a:p>
            <a:fld id="{9000E0C4-7FBC-4B2A-BCA6-30AA2B911063}" type="slidenum">
              <a:rPr lang="zh-CN" altLang="en-US" smtClean="0"/>
              <a:t>5</a:t>
            </a:fld>
            <a:endParaRPr lang="zh-CN" altLang="en-US"/>
          </a:p>
        </p:txBody>
      </p:sp>
    </p:spTree>
    <p:extLst>
      <p:ext uri="{BB962C8B-B14F-4D97-AF65-F5344CB8AC3E}">
        <p14:creationId xmlns:p14="http://schemas.microsoft.com/office/powerpoint/2010/main" val="16085836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spcBef>
                <a:spcPts val="600"/>
              </a:spcBef>
              <a:buFont typeface="Arial" panose="020B0604020202020204" pitchFamily="34" charset="0"/>
              <a:buNone/>
            </a:pPr>
            <a:r>
              <a:rPr lang="zh-CN" altLang="en-US" sz="1200" dirty="0">
                <a:solidFill>
                  <a:srgbClr val="34495E"/>
                </a:solidFill>
                <a:latin typeface="Source Sans Pro" panose="020B0604020202020204" pitchFamily="34" charset="0"/>
              </a:rPr>
              <a:t>一般来说，</a:t>
            </a:r>
            <a:r>
              <a:rPr lang="en-US" altLang="zh-CN" sz="1200" dirty="0">
                <a:solidFill>
                  <a:srgbClr val="34495E"/>
                </a:solidFill>
                <a:latin typeface="Source Sans Pro" panose="020B0604020202020204" pitchFamily="34" charset="0"/>
              </a:rPr>
              <a:t>Boosting</a:t>
            </a:r>
            <a:r>
              <a:rPr lang="zh-CN" altLang="en-US" sz="1200" dirty="0">
                <a:solidFill>
                  <a:srgbClr val="34495E"/>
                </a:solidFill>
                <a:latin typeface="Source Sans Pro" panose="020B0604020202020204" pitchFamily="34" charset="0"/>
              </a:rPr>
              <a:t>方法要解答两个关键问题：一是在训练过程中如何改变训练样本的权重或者概率分布，二是如何将多个弱分类器组合成一个强分类器。</a:t>
            </a:r>
            <a:endParaRPr lang="en-US" altLang="zh-CN" sz="1200" dirty="0">
              <a:solidFill>
                <a:srgbClr val="34495E"/>
              </a:solidFill>
              <a:latin typeface="Source Sans Pro" panose="020B0604020202020204" pitchFamily="34" charset="0"/>
            </a:endParaRPr>
          </a:p>
          <a:p>
            <a:pPr marL="0" indent="0">
              <a:spcBef>
                <a:spcPts val="600"/>
              </a:spcBef>
              <a:buFont typeface="Arial" panose="020B0604020202020204" pitchFamily="34" charset="0"/>
              <a:buNone/>
            </a:pPr>
            <a:r>
              <a:rPr lang="zh-CN" altLang="en-US" sz="1200" dirty="0">
                <a:solidFill>
                  <a:srgbClr val="34495E"/>
                </a:solidFill>
                <a:latin typeface="Source Sans Pro" panose="020B0604020202020204" pitchFamily="34" charset="0"/>
              </a:rPr>
              <a:t>针对这两个问题，</a:t>
            </a:r>
            <a:r>
              <a:rPr lang="en-US" altLang="zh-CN" sz="1200" dirty="0">
                <a:solidFill>
                  <a:srgbClr val="34495E"/>
                </a:solidFill>
                <a:latin typeface="Source Sans Pro" panose="020B0604020202020204" pitchFamily="34" charset="0"/>
              </a:rPr>
              <a:t>AdaBoost</a:t>
            </a:r>
            <a:r>
              <a:rPr lang="zh-CN" altLang="en-US" sz="1200" dirty="0">
                <a:solidFill>
                  <a:srgbClr val="34495E"/>
                </a:solidFill>
                <a:latin typeface="Source Sans Pro" panose="020B0604020202020204" pitchFamily="34" charset="0"/>
              </a:rPr>
              <a:t>的做法非常朴素，一是提高前一轮被弱分类器分类错误的样本的权重，而降低分类正确的样本的权重；二是对多个弱分类器进行线性组合，提高分类效果好的弱分类器的权重，降低分类误差率高的弱分类器的权重。</a:t>
            </a:r>
          </a:p>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6</a:t>
            </a:fld>
            <a:endParaRPr lang="zh-CN" altLang="en-US"/>
          </a:p>
        </p:txBody>
      </p:sp>
    </p:spTree>
    <p:extLst>
      <p:ext uri="{BB962C8B-B14F-4D97-AF65-F5344CB8AC3E}">
        <p14:creationId xmlns:p14="http://schemas.microsoft.com/office/powerpoint/2010/main" val="14864416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spcBef>
                <a:spcPts val="600"/>
              </a:spcBef>
              <a:buFont typeface="Arial" panose="020B0604020202020204" pitchFamily="34" charset="0"/>
              <a:buNone/>
            </a:pPr>
            <a:r>
              <a:rPr lang="zh-CN" altLang="en-US" sz="1200" dirty="0">
                <a:solidFill>
                  <a:srgbClr val="34495E"/>
                </a:solidFill>
                <a:latin typeface="Source Sans Pro" panose="020B0604020202020204" pitchFamily="34" charset="0"/>
              </a:rPr>
              <a:t>一般来说，</a:t>
            </a:r>
            <a:r>
              <a:rPr lang="en-US" altLang="zh-CN" sz="1200" dirty="0">
                <a:solidFill>
                  <a:srgbClr val="34495E"/>
                </a:solidFill>
                <a:latin typeface="Source Sans Pro" panose="020B0604020202020204" pitchFamily="34" charset="0"/>
              </a:rPr>
              <a:t>Boosting</a:t>
            </a:r>
            <a:r>
              <a:rPr lang="zh-CN" altLang="en-US" sz="1200" dirty="0">
                <a:solidFill>
                  <a:srgbClr val="34495E"/>
                </a:solidFill>
                <a:latin typeface="Source Sans Pro" panose="020B0604020202020204" pitchFamily="34" charset="0"/>
              </a:rPr>
              <a:t>方法要解答两个关键问题：一是在训练过程中如何改变训练样本的权重或者概率分布，二是如何将多个弱分类器组合成一个强分类器。</a:t>
            </a:r>
            <a:endParaRPr lang="en-US" altLang="zh-CN" sz="1200" dirty="0">
              <a:solidFill>
                <a:srgbClr val="34495E"/>
              </a:solidFill>
              <a:latin typeface="Source Sans Pro" panose="020B0604020202020204" pitchFamily="34" charset="0"/>
            </a:endParaRPr>
          </a:p>
          <a:p>
            <a:pPr marL="0" indent="0">
              <a:spcBef>
                <a:spcPts val="600"/>
              </a:spcBef>
              <a:buFont typeface="Arial" panose="020B0604020202020204" pitchFamily="34" charset="0"/>
              <a:buNone/>
            </a:pPr>
            <a:r>
              <a:rPr lang="zh-CN" altLang="en-US" sz="1200" dirty="0">
                <a:solidFill>
                  <a:srgbClr val="34495E"/>
                </a:solidFill>
                <a:latin typeface="Source Sans Pro" panose="020B0604020202020204" pitchFamily="34" charset="0"/>
              </a:rPr>
              <a:t>针对这两个问题，</a:t>
            </a:r>
            <a:r>
              <a:rPr lang="en-US" altLang="zh-CN" sz="1200" dirty="0">
                <a:solidFill>
                  <a:srgbClr val="34495E"/>
                </a:solidFill>
                <a:latin typeface="Source Sans Pro" panose="020B0604020202020204" pitchFamily="34" charset="0"/>
              </a:rPr>
              <a:t>AdaBoost</a:t>
            </a:r>
            <a:r>
              <a:rPr lang="zh-CN" altLang="en-US" sz="1200" dirty="0">
                <a:solidFill>
                  <a:srgbClr val="34495E"/>
                </a:solidFill>
                <a:latin typeface="Source Sans Pro" panose="020B0604020202020204" pitchFamily="34" charset="0"/>
              </a:rPr>
              <a:t>的做法非常朴素，一是提高前一轮被弱分类器分类错误的样本的权重，而降低分类正确的样本的权重；二是对多个弱分类器进行线性组合，提高分类效果好的弱分类器的权重，降低分类误差率高的弱分类器的权重。</a:t>
            </a:r>
          </a:p>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7</a:t>
            </a:fld>
            <a:endParaRPr lang="zh-CN" altLang="en-US"/>
          </a:p>
        </p:txBody>
      </p:sp>
    </p:spTree>
    <p:extLst>
      <p:ext uri="{BB962C8B-B14F-4D97-AF65-F5344CB8AC3E}">
        <p14:creationId xmlns:p14="http://schemas.microsoft.com/office/powerpoint/2010/main" val="42346405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pPr/>
              <a:t>8</a:t>
            </a:fld>
            <a:endParaRPr lang="zh-CN" altLang="en-US" dirty="0"/>
          </a:p>
        </p:txBody>
      </p:sp>
    </p:spTree>
    <p:extLst>
      <p:ext uri="{BB962C8B-B14F-4D97-AF65-F5344CB8AC3E}">
        <p14:creationId xmlns:p14="http://schemas.microsoft.com/office/powerpoint/2010/main" val="2340828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1" i="0" dirty="0">
                <a:solidFill>
                  <a:srgbClr val="333333"/>
                </a:solidFill>
                <a:effectLst/>
                <a:latin typeface="pingfang SC"/>
              </a:rPr>
              <a:t>Adaptive boosting(</a:t>
            </a:r>
            <a:r>
              <a:rPr lang="zh-CN" altLang="en-US" b="1" i="0" dirty="0">
                <a:solidFill>
                  <a:srgbClr val="333333"/>
                </a:solidFill>
                <a:effectLst/>
                <a:latin typeface="pingfang SC"/>
              </a:rPr>
              <a:t>自适应增强</a:t>
            </a:r>
            <a:r>
              <a:rPr lang="en-US" altLang="zh-CN" b="1" i="0" dirty="0">
                <a:solidFill>
                  <a:srgbClr val="333333"/>
                </a:solidFill>
                <a:effectLst/>
                <a:latin typeface="pingfang SC"/>
              </a:rPr>
              <a:t>)</a:t>
            </a:r>
            <a:r>
              <a:rPr lang="zh-CN" altLang="en-US" b="0" i="0" dirty="0">
                <a:solidFill>
                  <a:srgbClr val="333333"/>
                </a:solidFill>
                <a:effectLst/>
                <a:latin typeface="pingfang SC"/>
              </a:rPr>
              <a:t>是一种迭代算法，其核心思想是针对同一个训练集训练不同的弱分类器，然后把这些弱分类器集合起来，构成一个强分类器，</a:t>
            </a:r>
            <a:r>
              <a:rPr lang="en-US" altLang="zh-CN" b="0" i="0" dirty="0" err="1">
                <a:solidFill>
                  <a:srgbClr val="333333"/>
                </a:solidFill>
                <a:effectLst/>
                <a:latin typeface="pingfang SC"/>
              </a:rPr>
              <a:t>Adaboost</a:t>
            </a:r>
            <a:r>
              <a:rPr lang="zh-CN" altLang="en-US" b="0" i="0" dirty="0">
                <a:solidFill>
                  <a:srgbClr val="333333"/>
                </a:solidFill>
                <a:effectLst/>
                <a:latin typeface="pingfang SC"/>
              </a:rPr>
              <a:t>可处理分类和回归问题。了解</a:t>
            </a:r>
            <a:r>
              <a:rPr lang="en-US" altLang="zh-CN" b="0" i="0" dirty="0" err="1">
                <a:solidFill>
                  <a:srgbClr val="333333"/>
                </a:solidFill>
                <a:effectLst/>
                <a:latin typeface="pingfang SC"/>
              </a:rPr>
              <a:t>Adaboost</a:t>
            </a:r>
            <a:r>
              <a:rPr lang="zh-CN" altLang="en-US" b="0" i="0" dirty="0">
                <a:solidFill>
                  <a:srgbClr val="333333"/>
                </a:solidFill>
                <a:effectLst/>
                <a:latin typeface="pingfang SC"/>
              </a:rPr>
              <a:t>算法之前，我们先学习下</a:t>
            </a:r>
            <a:r>
              <a:rPr lang="en-US" altLang="zh-CN" b="1" i="0" dirty="0">
                <a:solidFill>
                  <a:srgbClr val="333333"/>
                </a:solidFill>
                <a:effectLst/>
                <a:latin typeface="pingfang SC"/>
              </a:rPr>
              <a:t>Boost(</a:t>
            </a:r>
            <a:r>
              <a:rPr lang="zh-CN" altLang="en-US" b="1" i="0" dirty="0">
                <a:solidFill>
                  <a:srgbClr val="333333"/>
                </a:solidFill>
                <a:effectLst/>
                <a:latin typeface="pingfang SC"/>
              </a:rPr>
              <a:t>增强</a:t>
            </a:r>
            <a:r>
              <a:rPr lang="en-US" altLang="zh-CN" b="1" i="0" dirty="0">
                <a:solidFill>
                  <a:srgbClr val="333333"/>
                </a:solidFill>
                <a:effectLst/>
                <a:latin typeface="pingfang SC"/>
              </a:rPr>
              <a:t>)</a:t>
            </a:r>
            <a:r>
              <a:rPr lang="zh-CN" altLang="en-US" b="0" i="0" dirty="0">
                <a:solidFill>
                  <a:srgbClr val="333333"/>
                </a:solidFill>
                <a:effectLst/>
                <a:latin typeface="pingfang SC"/>
              </a:rPr>
              <a:t>和</a:t>
            </a:r>
            <a:r>
              <a:rPr lang="en-US" altLang="zh-CN" b="1" i="0" dirty="0">
                <a:solidFill>
                  <a:srgbClr val="333333"/>
                </a:solidFill>
                <a:effectLst/>
                <a:latin typeface="pingfang SC"/>
              </a:rPr>
              <a:t>Adaptive(</a:t>
            </a:r>
            <a:r>
              <a:rPr lang="zh-CN" altLang="en-US" b="1" i="0" dirty="0">
                <a:solidFill>
                  <a:srgbClr val="333333"/>
                </a:solidFill>
                <a:effectLst/>
                <a:latin typeface="pingfang SC"/>
              </a:rPr>
              <a:t>自适应</a:t>
            </a:r>
            <a:r>
              <a:rPr lang="en-US" altLang="zh-CN" b="1" i="0" dirty="0">
                <a:solidFill>
                  <a:srgbClr val="333333"/>
                </a:solidFill>
                <a:effectLst/>
                <a:latin typeface="pingfang SC"/>
              </a:rPr>
              <a:t>)</a:t>
            </a:r>
            <a:r>
              <a:rPr lang="zh-CN" altLang="en-US" b="0" i="0" dirty="0">
                <a:solidFill>
                  <a:srgbClr val="333333"/>
                </a:solidFill>
                <a:effectLst/>
                <a:latin typeface="pingfang SC"/>
              </a:rPr>
              <a:t>的概念。</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9</a:t>
            </a:fld>
            <a:endParaRPr lang="zh-CN" altLang="en-US"/>
          </a:p>
        </p:txBody>
      </p:sp>
    </p:spTree>
    <p:extLst>
      <p:ext uri="{BB962C8B-B14F-4D97-AF65-F5344CB8AC3E}">
        <p14:creationId xmlns:p14="http://schemas.microsoft.com/office/powerpoint/2010/main" val="1475189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95" name="矩形: 单圆角 94">
            <a:extLst>
              <a:ext uri="{FF2B5EF4-FFF2-40B4-BE49-F238E27FC236}">
                <a16:creationId xmlns:a16="http://schemas.microsoft.com/office/drawing/2014/main" id="{79D5BB99-EF6C-458F-A30B-65D9B384DDE5}"/>
              </a:ext>
            </a:extLst>
          </p:cNvPr>
          <p:cNvSpPr/>
          <p:nvPr userDrawn="1"/>
        </p:nvSpPr>
        <p:spPr>
          <a:xfrm flipH="1">
            <a:off x="5507940" y="1606178"/>
            <a:ext cx="5040000" cy="1980000"/>
          </a:xfrm>
          <a:prstGeom prst="round1Rect">
            <a:avLst>
              <a:gd name="adj" fmla="val 1801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单圆角 95">
            <a:extLst>
              <a:ext uri="{FF2B5EF4-FFF2-40B4-BE49-F238E27FC236}">
                <a16:creationId xmlns:a16="http://schemas.microsoft.com/office/drawing/2014/main" id="{1C9906ED-0BCA-4C5A-9467-738173670E81}"/>
              </a:ext>
            </a:extLst>
          </p:cNvPr>
          <p:cNvSpPr/>
          <p:nvPr userDrawn="1"/>
        </p:nvSpPr>
        <p:spPr>
          <a:xfrm flipV="1">
            <a:off x="5507940" y="3585599"/>
            <a:ext cx="5040000" cy="540000"/>
          </a:xfrm>
          <a:prstGeom prst="round1Rect">
            <a:avLst>
              <a:gd name="adj" fmla="val 37193"/>
            </a:avLst>
          </a:prstGeom>
          <a:solidFill>
            <a:schemeClr val="bg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文本框 96">
            <a:extLst>
              <a:ext uri="{FF2B5EF4-FFF2-40B4-BE49-F238E27FC236}">
                <a16:creationId xmlns:a16="http://schemas.microsoft.com/office/drawing/2014/main" id="{BC356CFF-60C5-4F18-A819-DA42FA8C8A78}"/>
              </a:ext>
            </a:extLst>
          </p:cNvPr>
          <p:cNvSpPr txBox="1"/>
          <p:nvPr userDrawn="1"/>
        </p:nvSpPr>
        <p:spPr>
          <a:xfrm>
            <a:off x="5740576" y="2144762"/>
            <a:ext cx="4562651" cy="1200329"/>
          </a:xfrm>
          <a:prstGeom prst="rect">
            <a:avLst/>
          </a:prstGeom>
          <a:noFill/>
        </p:spPr>
        <p:txBody>
          <a:bodyPr wrap="square" rtlCol="0">
            <a:spAutoFit/>
          </a:bodyPr>
          <a:lstStyle/>
          <a:p>
            <a:pPr algn="dist"/>
            <a:r>
              <a:rPr lang="en-US" altLang="zh-CN" sz="7200" dirty="0">
                <a:solidFill>
                  <a:schemeClr val="bg1"/>
                </a:solidFill>
                <a:latin typeface="+mj-ea"/>
                <a:ea typeface="+mj-ea"/>
              </a:rPr>
              <a:t>AdaBoost</a:t>
            </a:r>
            <a:endParaRPr lang="zh-CN" altLang="en-US" sz="7200" dirty="0">
              <a:solidFill>
                <a:schemeClr val="bg1"/>
              </a:solidFill>
              <a:latin typeface="+mj-ea"/>
              <a:ea typeface="+mj-ea"/>
            </a:endParaRPr>
          </a:p>
        </p:txBody>
      </p:sp>
      <p:sp>
        <p:nvSpPr>
          <p:cNvPr id="101" name="AutoShape 3">
            <a:extLst>
              <a:ext uri="{FF2B5EF4-FFF2-40B4-BE49-F238E27FC236}">
                <a16:creationId xmlns:a16="http://schemas.microsoft.com/office/drawing/2014/main" id="{215D2A2B-6C0A-4863-B72B-6276960A9CEC}"/>
              </a:ext>
            </a:extLst>
          </p:cNvPr>
          <p:cNvSpPr>
            <a:spLocks noChangeAspect="1" noChangeArrowheads="1" noTextEdit="1"/>
          </p:cNvSpPr>
          <p:nvPr/>
        </p:nvSpPr>
        <p:spPr bwMode="auto">
          <a:xfrm>
            <a:off x="2195512" y="1344984"/>
            <a:ext cx="7800975" cy="3906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文本框 184">
            <a:extLst>
              <a:ext uri="{FF2B5EF4-FFF2-40B4-BE49-F238E27FC236}">
                <a16:creationId xmlns:a16="http://schemas.microsoft.com/office/drawing/2014/main" id="{5E10B9E3-1001-4C94-8E1C-EAC73F63DD5B}"/>
              </a:ext>
            </a:extLst>
          </p:cNvPr>
          <p:cNvSpPr txBox="1"/>
          <p:nvPr userDrawn="1"/>
        </p:nvSpPr>
        <p:spPr>
          <a:xfrm>
            <a:off x="6095999" y="3666063"/>
            <a:ext cx="3851806" cy="369332"/>
          </a:xfrm>
          <a:prstGeom prst="rect">
            <a:avLst/>
          </a:prstGeom>
          <a:noFill/>
        </p:spPr>
        <p:txBody>
          <a:bodyPr wrap="square" rtlCol="0">
            <a:spAutoFit/>
          </a:bodyPr>
          <a:lstStyle/>
          <a:p>
            <a:pPr algn="just"/>
            <a:r>
              <a:rPr lang="zh-CN" altLang="en-US" dirty="0">
                <a:solidFill>
                  <a:schemeClr val="bg2">
                    <a:lumMod val="50000"/>
                  </a:schemeClr>
                </a:solidFill>
              </a:rPr>
              <a:t>计算机科学进展 </a:t>
            </a:r>
            <a:r>
              <a:rPr lang="en-US" altLang="zh-CN" dirty="0">
                <a:solidFill>
                  <a:schemeClr val="bg2">
                    <a:lumMod val="50000"/>
                  </a:schemeClr>
                </a:solidFill>
              </a:rPr>
              <a:t>· </a:t>
            </a:r>
            <a:r>
              <a:rPr lang="zh-CN" altLang="en-US" dirty="0">
                <a:solidFill>
                  <a:schemeClr val="bg2">
                    <a:lumMod val="50000"/>
                  </a:schemeClr>
                </a:solidFill>
              </a:rPr>
              <a:t>严昕宇 </a:t>
            </a:r>
            <a:r>
              <a:rPr lang="en-US" altLang="zh-CN" dirty="0">
                <a:solidFill>
                  <a:schemeClr val="bg2">
                    <a:lumMod val="50000"/>
                  </a:schemeClr>
                </a:solidFill>
              </a:rPr>
              <a:t>· 20121802 </a:t>
            </a:r>
          </a:p>
        </p:txBody>
      </p:sp>
      <p:sp>
        <p:nvSpPr>
          <p:cNvPr id="191" name="矩形 190">
            <a:extLst>
              <a:ext uri="{FF2B5EF4-FFF2-40B4-BE49-F238E27FC236}">
                <a16:creationId xmlns:a16="http://schemas.microsoft.com/office/drawing/2014/main" id="{F8A852A0-A3CB-499B-B652-BBD9FEE92708}"/>
              </a:ext>
            </a:extLst>
          </p:cNvPr>
          <p:cNvSpPr/>
          <p:nvPr userDrawn="1"/>
        </p:nvSpPr>
        <p:spPr>
          <a:xfrm>
            <a:off x="515938" y="0"/>
            <a:ext cx="900000"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文本框 18">
            <a:extLst>
              <a:ext uri="{FF2B5EF4-FFF2-40B4-BE49-F238E27FC236}">
                <a16:creationId xmlns:a16="http://schemas.microsoft.com/office/drawing/2014/main" id="{38E12717-7365-4071-88CB-3D382CF07EC1}"/>
              </a:ext>
            </a:extLst>
          </p:cNvPr>
          <p:cNvSpPr txBox="1"/>
          <p:nvPr userDrawn="1"/>
        </p:nvSpPr>
        <p:spPr>
          <a:xfrm rot="16200000">
            <a:off x="265805" y="4308474"/>
            <a:ext cx="1325877" cy="825611"/>
          </a:xfrm>
          <a:prstGeom prst="rect">
            <a:avLst/>
          </a:prstGeom>
          <a:noFill/>
        </p:spPr>
        <p:txBody>
          <a:bodyPr wrap="square" rtlCol="0">
            <a:spAutoFit/>
          </a:bodyPr>
          <a:lstStyle/>
          <a:p>
            <a:pPr algn="just">
              <a:lnSpc>
                <a:spcPct val="130000"/>
              </a:lnSpc>
            </a:pPr>
            <a:r>
              <a:rPr lang="en-US" altLang="zh-CN" sz="4000" baseline="0" dirty="0">
                <a:ln w="19050">
                  <a:solidFill>
                    <a:schemeClr val="bg1"/>
                  </a:solidFill>
                </a:ln>
                <a:noFill/>
                <a:latin typeface="+mn-ea"/>
                <a:ea typeface="+mn-ea"/>
              </a:rPr>
              <a:t>CES</a:t>
            </a:r>
            <a:endParaRPr lang="zh-CN" altLang="en-US" sz="4000" baseline="0" dirty="0">
              <a:ln w="19050">
                <a:solidFill>
                  <a:schemeClr val="bg1"/>
                </a:solidFill>
              </a:ln>
              <a:noFill/>
              <a:latin typeface="+mn-ea"/>
              <a:ea typeface="+mn-ea"/>
            </a:endParaRPr>
          </a:p>
        </p:txBody>
      </p:sp>
      <p:sp>
        <p:nvSpPr>
          <p:cNvPr id="21" name="文本框 20">
            <a:extLst>
              <a:ext uri="{FF2B5EF4-FFF2-40B4-BE49-F238E27FC236}">
                <a16:creationId xmlns:a16="http://schemas.microsoft.com/office/drawing/2014/main" id="{CAD9ABFC-07DD-458B-878D-D75E8732F5BB}"/>
              </a:ext>
            </a:extLst>
          </p:cNvPr>
          <p:cNvSpPr txBox="1"/>
          <p:nvPr userDrawn="1"/>
        </p:nvSpPr>
        <p:spPr>
          <a:xfrm rot="16200000">
            <a:off x="265804" y="5588987"/>
            <a:ext cx="1325877" cy="825611"/>
          </a:xfrm>
          <a:prstGeom prst="rect">
            <a:avLst/>
          </a:prstGeom>
          <a:noFill/>
        </p:spPr>
        <p:txBody>
          <a:bodyPr wrap="square" rtlCol="0">
            <a:spAutoFit/>
          </a:bodyPr>
          <a:lstStyle/>
          <a:p>
            <a:pPr algn="just">
              <a:lnSpc>
                <a:spcPct val="130000"/>
              </a:lnSpc>
            </a:pPr>
            <a:r>
              <a:rPr lang="en-US" altLang="zh-CN" sz="4000" baseline="0" dirty="0">
                <a:ln w="19050">
                  <a:solidFill>
                    <a:schemeClr val="bg1"/>
                  </a:solidFill>
                </a:ln>
                <a:noFill/>
                <a:latin typeface="+mn-ea"/>
                <a:ea typeface="+mn-ea"/>
              </a:rPr>
              <a:t>CES</a:t>
            </a:r>
            <a:endParaRPr lang="zh-CN" altLang="en-US" sz="4000" baseline="0" dirty="0">
              <a:ln w="19050">
                <a:solidFill>
                  <a:schemeClr val="bg1"/>
                </a:solidFill>
              </a:ln>
              <a:noFill/>
              <a:latin typeface="+mn-ea"/>
              <a:ea typeface="+mn-ea"/>
            </a:endParaRPr>
          </a:p>
        </p:txBody>
      </p:sp>
      <p:sp>
        <p:nvSpPr>
          <p:cNvPr id="25" name="文本框 24">
            <a:extLst>
              <a:ext uri="{FF2B5EF4-FFF2-40B4-BE49-F238E27FC236}">
                <a16:creationId xmlns:a16="http://schemas.microsoft.com/office/drawing/2014/main" id="{74C3A5AD-BC9B-4FC1-962E-7A9489C5640A}"/>
              </a:ext>
            </a:extLst>
          </p:cNvPr>
          <p:cNvSpPr txBox="1"/>
          <p:nvPr userDrawn="1"/>
        </p:nvSpPr>
        <p:spPr>
          <a:xfrm rot="16200000">
            <a:off x="262369" y="2995991"/>
            <a:ext cx="1325877" cy="825611"/>
          </a:xfrm>
          <a:prstGeom prst="rect">
            <a:avLst/>
          </a:prstGeom>
          <a:noFill/>
        </p:spPr>
        <p:txBody>
          <a:bodyPr wrap="square" rtlCol="0">
            <a:spAutoFit/>
          </a:bodyPr>
          <a:lstStyle/>
          <a:p>
            <a:pPr algn="just">
              <a:lnSpc>
                <a:spcPct val="130000"/>
              </a:lnSpc>
            </a:pPr>
            <a:r>
              <a:rPr lang="en-US" altLang="zh-CN" sz="4000" baseline="0" dirty="0">
                <a:ln w="19050">
                  <a:solidFill>
                    <a:schemeClr val="bg1"/>
                  </a:solidFill>
                </a:ln>
                <a:noFill/>
                <a:latin typeface="+mn-ea"/>
                <a:ea typeface="+mn-ea"/>
              </a:rPr>
              <a:t>CES</a:t>
            </a:r>
            <a:endParaRPr lang="zh-CN" altLang="en-US" sz="4000" baseline="0" dirty="0">
              <a:ln w="19050">
                <a:solidFill>
                  <a:schemeClr val="bg1"/>
                </a:solidFill>
              </a:ln>
              <a:noFill/>
              <a:latin typeface="+mn-ea"/>
              <a:ea typeface="+mn-ea"/>
            </a:endParaRPr>
          </a:p>
        </p:txBody>
      </p:sp>
      <p:sp>
        <p:nvSpPr>
          <p:cNvPr id="26" name="文本框 25">
            <a:extLst>
              <a:ext uri="{FF2B5EF4-FFF2-40B4-BE49-F238E27FC236}">
                <a16:creationId xmlns:a16="http://schemas.microsoft.com/office/drawing/2014/main" id="{40523A00-D05F-47B3-98B6-A1DEC20F01D5}"/>
              </a:ext>
            </a:extLst>
          </p:cNvPr>
          <p:cNvSpPr txBox="1"/>
          <p:nvPr userDrawn="1"/>
        </p:nvSpPr>
        <p:spPr>
          <a:xfrm rot="16200000">
            <a:off x="262368" y="1669183"/>
            <a:ext cx="1325877" cy="825611"/>
          </a:xfrm>
          <a:prstGeom prst="rect">
            <a:avLst/>
          </a:prstGeom>
          <a:noFill/>
        </p:spPr>
        <p:txBody>
          <a:bodyPr wrap="square" rtlCol="0">
            <a:spAutoFit/>
          </a:bodyPr>
          <a:lstStyle/>
          <a:p>
            <a:pPr algn="just">
              <a:lnSpc>
                <a:spcPct val="130000"/>
              </a:lnSpc>
            </a:pPr>
            <a:r>
              <a:rPr lang="en-US" altLang="zh-CN" sz="4000" baseline="0" dirty="0">
                <a:ln w="19050">
                  <a:solidFill>
                    <a:schemeClr val="bg1"/>
                  </a:solidFill>
                </a:ln>
                <a:noFill/>
                <a:latin typeface="+mn-ea"/>
                <a:ea typeface="+mn-ea"/>
              </a:rPr>
              <a:t>CES</a:t>
            </a:r>
            <a:endParaRPr lang="zh-CN" altLang="en-US" sz="4000" baseline="0" dirty="0">
              <a:ln w="19050">
                <a:solidFill>
                  <a:schemeClr val="bg1"/>
                </a:solidFill>
              </a:ln>
              <a:noFill/>
              <a:latin typeface="+mn-ea"/>
              <a:ea typeface="+mn-ea"/>
            </a:endParaRPr>
          </a:p>
        </p:txBody>
      </p:sp>
      <p:sp>
        <p:nvSpPr>
          <p:cNvPr id="27" name="文本框 26">
            <a:extLst>
              <a:ext uri="{FF2B5EF4-FFF2-40B4-BE49-F238E27FC236}">
                <a16:creationId xmlns:a16="http://schemas.microsoft.com/office/drawing/2014/main" id="{BB44C816-C9F2-4010-9C49-62C1B655D4F9}"/>
              </a:ext>
            </a:extLst>
          </p:cNvPr>
          <p:cNvSpPr txBox="1"/>
          <p:nvPr userDrawn="1"/>
        </p:nvSpPr>
        <p:spPr>
          <a:xfrm rot="16200000">
            <a:off x="263719" y="433533"/>
            <a:ext cx="1325877" cy="825611"/>
          </a:xfrm>
          <a:prstGeom prst="rect">
            <a:avLst/>
          </a:prstGeom>
          <a:noFill/>
        </p:spPr>
        <p:txBody>
          <a:bodyPr wrap="square" rtlCol="0">
            <a:spAutoFit/>
          </a:bodyPr>
          <a:lstStyle/>
          <a:p>
            <a:pPr algn="just">
              <a:lnSpc>
                <a:spcPct val="130000"/>
              </a:lnSpc>
            </a:pPr>
            <a:r>
              <a:rPr lang="en-US" altLang="zh-CN" sz="4000" baseline="0" dirty="0">
                <a:ln w="19050">
                  <a:solidFill>
                    <a:schemeClr val="bg1"/>
                  </a:solidFill>
                </a:ln>
                <a:noFill/>
                <a:latin typeface="+mn-ea"/>
                <a:ea typeface="+mn-ea"/>
              </a:rPr>
              <a:t>CES</a:t>
            </a:r>
            <a:endParaRPr lang="zh-CN" altLang="en-US" sz="4000" baseline="0" dirty="0">
              <a:ln w="19050">
                <a:solidFill>
                  <a:schemeClr val="bg1"/>
                </a:solidFill>
              </a:ln>
              <a:noFill/>
              <a:latin typeface="+mn-ea"/>
              <a:ea typeface="+mn-ea"/>
            </a:endParaRPr>
          </a:p>
        </p:txBody>
      </p:sp>
    </p:spTree>
    <p:extLst>
      <p:ext uri="{BB962C8B-B14F-4D97-AF65-F5344CB8AC3E}">
        <p14:creationId xmlns:p14="http://schemas.microsoft.com/office/powerpoint/2010/main" val="1596499300"/>
      </p:ext>
    </p:extLst>
  </p:cSld>
  <p:clrMapOvr>
    <a:masterClrMapping/>
  </p:clrMapOvr>
  <p:transition spd="slow">
    <p:push/>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5FF1AE5D-4C05-4FED-B082-4A5DB074EC4C}"/>
              </a:ext>
            </a:extLst>
          </p:cNvPr>
          <p:cNvSpPr/>
          <p:nvPr userDrawn="1"/>
        </p:nvSpPr>
        <p:spPr>
          <a:xfrm>
            <a:off x="0" y="0"/>
            <a:ext cx="12192000" cy="111418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3">
            <a:extLst>
              <a:ext uri="{FF2B5EF4-FFF2-40B4-BE49-F238E27FC236}">
                <a16:creationId xmlns:a16="http://schemas.microsoft.com/office/drawing/2014/main" id="{5B7CE851-8450-4C2C-A43C-7A1C45DB5BC1}"/>
              </a:ext>
            </a:extLst>
          </p:cNvPr>
          <p:cNvSpPr>
            <a:spLocks noGrp="1"/>
          </p:cNvSpPr>
          <p:nvPr>
            <p:ph type="body" sz="quarter" idx="10" hasCustomPrompt="1"/>
          </p:nvPr>
        </p:nvSpPr>
        <p:spPr>
          <a:xfrm>
            <a:off x="515939" y="304800"/>
            <a:ext cx="10036427" cy="562293"/>
          </a:xfrm>
          <a:prstGeom prst="rect">
            <a:avLst/>
          </a:prstGeom>
        </p:spPr>
        <p:txBody>
          <a:bodyPr/>
          <a:lstStyle>
            <a:lvl1pPr marL="0" indent="0">
              <a:lnSpc>
                <a:spcPct val="100000"/>
              </a:lnSpc>
              <a:buNone/>
              <a:defRPr sz="3200">
                <a:solidFill>
                  <a:schemeClr val="bg1"/>
                </a:solidFill>
                <a:latin typeface="+mj-lt"/>
                <a:ea typeface="+mj-ea"/>
              </a:defRPr>
            </a:lvl1pPr>
          </a:lstStyle>
          <a:p>
            <a:pPr lvl="0"/>
            <a:r>
              <a:rPr lang="zh-CN" altLang="en-US" dirty="0">
                <a:latin typeface="+mj-ea"/>
                <a:ea typeface="+mj-ea"/>
              </a:rPr>
              <a:t>在这里输入标题</a:t>
            </a:r>
            <a:endParaRPr lang="zh-CN" altLang="en-US" dirty="0"/>
          </a:p>
        </p:txBody>
      </p:sp>
      <p:sp>
        <p:nvSpPr>
          <p:cNvPr id="8" name="矩形 7">
            <a:extLst>
              <a:ext uri="{FF2B5EF4-FFF2-40B4-BE49-F238E27FC236}">
                <a16:creationId xmlns:a16="http://schemas.microsoft.com/office/drawing/2014/main" id="{25DDD4EB-C8A9-4EDF-B80D-3725B15BCBC6}"/>
              </a:ext>
            </a:extLst>
          </p:cNvPr>
          <p:cNvSpPr/>
          <p:nvPr userDrawn="1"/>
        </p:nvSpPr>
        <p:spPr>
          <a:xfrm>
            <a:off x="0" y="1114185"/>
            <a:ext cx="12192000" cy="72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形 14">
            <a:extLst>
              <a:ext uri="{FF2B5EF4-FFF2-40B4-BE49-F238E27FC236}">
                <a16:creationId xmlns:a16="http://schemas.microsoft.com/office/drawing/2014/main" id="{89611C11-328E-496F-9108-DED9214C031D}"/>
              </a:ext>
            </a:extLst>
          </p:cNvPr>
          <p:cNvPicPr>
            <a:picLocks noChangeAspect="1"/>
          </p:cNvPicPr>
          <p:nvPr userDrawn="1"/>
        </p:nvPicPr>
        <p:blipFill>
          <a:blip r:embed="rId2">
            <a:alphaModFix amt="80000"/>
            <a:extLst>
              <a:ext uri="{96DAC541-7B7A-43D3-8B79-37D633B846F1}">
                <asvg:svgBlip xmlns:asvg="http://schemas.microsoft.com/office/drawing/2016/SVG/main" r:embed="rId3"/>
              </a:ext>
            </a:extLst>
          </a:blip>
          <a:stretch>
            <a:fillRect/>
          </a:stretch>
        </p:blipFill>
        <p:spPr>
          <a:xfrm>
            <a:off x="10684903" y="328146"/>
            <a:ext cx="1164871" cy="515599"/>
          </a:xfrm>
          <a:prstGeom prst="rect">
            <a:avLst/>
          </a:prstGeom>
        </p:spPr>
      </p:pic>
    </p:spTree>
    <p:extLst>
      <p:ext uri="{BB962C8B-B14F-4D97-AF65-F5344CB8AC3E}">
        <p14:creationId xmlns:p14="http://schemas.microsoft.com/office/powerpoint/2010/main" val="2439293508"/>
      </p:ext>
    </p:extLst>
  </p:cSld>
  <p:clrMapOvr>
    <a:masterClrMapping/>
  </p:clrMapOvr>
  <p:transition spd="slow">
    <p:push/>
  </p:transition>
  <p:extLst>
    <p:ext uri="{DCECCB84-F9BA-43D5-87BE-67443E8EF086}">
      <p15:sldGuideLst xmlns:p15="http://schemas.microsoft.com/office/powerpoint/2012/main">
        <p15:guide id="1" orient="horz" pos="913" userDrawn="1">
          <p15:clr>
            <a:srgbClr val="FBAE40"/>
          </p15:clr>
        </p15:guide>
        <p15:guide id="2" orient="horz" pos="527"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0244134"/>
      </p:ext>
    </p:extLst>
  </p:cSld>
  <p:clrMapOvr>
    <a:masterClrMapping/>
  </p:clrMapOvr>
  <p:transition spd="slow">
    <p:push/>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自定义版式">
    <p:bg>
      <p:bgPr>
        <a:blipFill dpi="0" rotWithShape="1">
          <a:blip r:embed="rId2">
            <a:alphaModFix amt="99000"/>
            <a:lum/>
          </a:blip>
          <a:srcRect/>
          <a:stretch>
            <a:fillRect t="-3000" b="-3000"/>
          </a:stretch>
        </a:blipFill>
        <a:effectLst/>
      </p:bgPr>
    </p:bg>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8DA43F5A-10CC-4D34-B407-DD1E1EBF94C2}"/>
              </a:ext>
            </a:extLst>
          </p:cNvPr>
          <p:cNvSpPr/>
          <p:nvPr userDrawn="1"/>
        </p:nvSpPr>
        <p:spPr>
          <a:xfrm>
            <a:off x="0" y="0"/>
            <a:ext cx="12192000" cy="6858000"/>
          </a:xfrm>
          <a:prstGeom prst="rect">
            <a:avLst/>
          </a:prstGeom>
          <a:gradFill flip="none" rotWithShape="1">
            <a:gsLst>
              <a:gs pos="0">
                <a:schemeClr val="accent1"/>
              </a:gs>
              <a:gs pos="93000">
                <a:schemeClr val="bg1">
                  <a:alpha val="1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占位符 12">
            <a:extLst>
              <a:ext uri="{FF2B5EF4-FFF2-40B4-BE49-F238E27FC236}">
                <a16:creationId xmlns:a16="http://schemas.microsoft.com/office/drawing/2014/main" id="{8572D031-D400-43B0-8E21-E4212395CCCF}"/>
              </a:ext>
            </a:extLst>
          </p:cNvPr>
          <p:cNvSpPr>
            <a:spLocks noGrp="1"/>
          </p:cNvSpPr>
          <p:nvPr>
            <p:ph type="body" sz="quarter" idx="11" hasCustomPrompt="1"/>
          </p:nvPr>
        </p:nvSpPr>
        <p:spPr>
          <a:xfrm>
            <a:off x="531162" y="2999597"/>
            <a:ext cx="4500000" cy="1648603"/>
          </a:xfrm>
          <a:prstGeom prst="rect">
            <a:avLst/>
          </a:prstGeom>
        </p:spPr>
        <p:txBody>
          <a:bodyPr/>
          <a:lstStyle>
            <a:lvl1pPr marL="0" indent="0">
              <a:lnSpc>
                <a:spcPct val="120000"/>
              </a:lnSpc>
              <a:spcBef>
                <a:spcPts val="0"/>
              </a:spcBef>
              <a:buNone/>
              <a:defRPr sz="4400">
                <a:solidFill>
                  <a:schemeClr val="bg1"/>
                </a:solidFill>
                <a:latin typeface="+mj-lt"/>
                <a:ea typeface="+mj-ea"/>
              </a:defRPr>
            </a:lvl1pPr>
          </a:lstStyle>
          <a:p>
            <a:pPr lvl="0"/>
            <a:r>
              <a:rPr lang="zh-CN" altLang="en-US" dirty="0"/>
              <a:t>欧洲专利制度的建立与发展</a:t>
            </a:r>
          </a:p>
        </p:txBody>
      </p:sp>
      <p:sp>
        <p:nvSpPr>
          <p:cNvPr id="15" name="文本占位符 10">
            <a:extLst>
              <a:ext uri="{FF2B5EF4-FFF2-40B4-BE49-F238E27FC236}">
                <a16:creationId xmlns:a16="http://schemas.microsoft.com/office/drawing/2014/main" id="{F304C83E-343E-4C49-9FC3-4D4D6686554E}"/>
              </a:ext>
            </a:extLst>
          </p:cNvPr>
          <p:cNvSpPr>
            <a:spLocks noGrp="1"/>
          </p:cNvSpPr>
          <p:nvPr>
            <p:ph type="body" sz="quarter" idx="12" hasCustomPrompt="1"/>
          </p:nvPr>
        </p:nvSpPr>
        <p:spPr>
          <a:xfrm>
            <a:off x="523558" y="1117554"/>
            <a:ext cx="4507604" cy="1409603"/>
          </a:xfrm>
          <a:prstGeom prst="rect">
            <a:avLst/>
          </a:prstGeom>
        </p:spPr>
        <p:txBody>
          <a:bodyPr/>
          <a:lstStyle>
            <a:lvl1pPr marL="0" indent="0" algn="just">
              <a:lnSpc>
                <a:spcPct val="100000"/>
              </a:lnSpc>
              <a:buNone/>
              <a:defRPr sz="9600">
                <a:solidFill>
                  <a:schemeClr val="bg1">
                    <a:alpha val="90000"/>
                  </a:schemeClr>
                </a:solidFill>
                <a:latin typeface="+mj-lt"/>
              </a:defRPr>
            </a:lvl1pPr>
          </a:lstStyle>
          <a:p>
            <a:pPr lvl="0"/>
            <a:r>
              <a:rPr lang="en-US" altLang="zh-CN" dirty="0"/>
              <a:t>01</a:t>
            </a:r>
            <a:endParaRPr lang="zh-CN" altLang="en-US" dirty="0"/>
          </a:p>
        </p:txBody>
      </p:sp>
      <p:cxnSp>
        <p:nvCxnSpPr>
          <p:cNvPr id="21" name="直接连接符 20">
            <a:extLst>
              <a:ext uri="{FF2B5EF4-FFF2-40B4-BE49-F238E27FC236}">
                <a16:creationId xmlns:a16="http://schemas.microsoft.com/office/drawing/2014/main" id="{2C99AB84-1E1E-4285-BDFB-DB3968D6A5B6}"/>
              </a:ext>
            </a:extLst>
          </p:cNvPr>
          <p:cNvCxnSpPr/>
          <p:nvPr userDrawn="1"/>
        </p:nvCxnSpPr>
        <p:spPr>
          <a:xfrm>
            <a:off x="685800" y="2763377"/>
            <a:ext cx="1988820" cy="0"/>
          </a:xfrm>
          <a:prstGeom prst="line">
            <a:avLst/>
          </a:prstGeom>
          <a:ln w="28575" cap="rnd">
            <a:solidFill>
              <a:schemeClr val="bg1">
                <a:alpha val="80000"/>
              </a:schemeClr>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94886"/>
      </p:ext>
    </p:extLst>
  </p:cSld>
  <p:clrMapOvr>
    <a:masterClrMapping/>
  </p:clrMapOvr>
  <p:transition spd="slow">
    <p:push/>
  </p:transition>
  <p:extLst>
    <p:ext uri="{DCECCB84-F9BA-43D5-87BE-67443E8EF086}">
      <p15:sldGuideLst xmlns:p15="http://schemas.microsoft.com/office/powerpoint/2012/main">
        <p15:guide id="1" orient="horz" pos="216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77334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ransition spd="slow">
    <p:push/>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0" userDrawn="1">
          <p15:clr>
            <a:srgbClr val="F26B43"/>
          </p15:clr>
        </p15:guide>
        <p15:guide id="2" pos="325" userDrawn="1">
          <p15:clr>
            <a:srgbClr val="F26B43"/>
          </p15:clr>
        </p15:guide>
        <p15:guide id="3" orient="horz" pos="4110" userDrawn="1">
          <p15:clr>
            <a:srgbClr val="F26B43"/>
          </p15:clr>
        </p15:guide>
        <p15:guide id="4" pos="7355"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8.xml"/><Relationship Id="rId5" Type="http://schemas.openxmlformats.org/officeDocument/2006/relationships/image" Target="../media/image7.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9.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0.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1.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12.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ags" Target="../tags/tag13.xml"/><Relationship Id="rId4" Type="http://schemas.openxmlformats.org/officeDocument/2006/relationships/image" Target="../media/image12.emf"/></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7" Type="http://schemas.openxmlformats.org/officeDocument/2006/relationships/image" Target="../media/image16.png"/><Relationship Id="rId2" Type="http://schemas.openxmlformats.org/officeDocument/2006/relationships/slideLayout" Target="../slideLayouts/slideLayout2.xml"/><Relationship Id="rId1" Type="http://schemas.openxmlformats.org/officeDocument/2006/relationships/tags" Target="../tags/tag1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ags" Target="../tags/tag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image" Target="../media/image4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3000" b="-3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70190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en-US" altLang="zh-CN" dirty="0"/>
              <a:t>AdaBoost</a:t>
            </a:r>
            <a:r>
              <a:rPr lang="zh-CN" altLang="en-US" dirty="0"/>
              <a:t>分类算法</a:t>
            </a:r>
          </a:p>
        </p:txBody>
      </p:sp>
      <mc:AlternateContent xmlns:mc="http://schemas.openxmlformats.org/markup-compatibility/2006" xmlns:a14="http://schemas.microsoft.com/office/drawing/2010/main">
        <mc:Choice Requires="a14">
          <p:graphicFrame>
            <p:nvGraphicFramePr>
              <p:cNvPr id="2" name="表格 3">
                <a:extLst>
                  <a:ext uri="{FF2B5EF4-FFF2-40B4-BE49-F238E27FC236}">
                    <a16:creationId xmlns:a16="http://schemas.microsoft.com/office/drawing/2014/main" id="{F03DBC30-0E58-4A1F-B5A4-DAF01C94F58B}"/>
                  </a:ext>
                </a:extLst>
              </p:cNvPr>
              <p:cNvGraphicFramePr>
                <a:graphicFrameLocks noGrp="1"/>
              </p:cNvGraphicFramePr>
              <p:nvPr>
                <p:extLst>
                  <p:ext uri="{D42A27DB-BD31-4B8C-83A1-F6EECF244321}">
                    <p14:modId xmlns:p14="http://schemas.microsoft.com/office/powerpoint/2010/main" val="519748852"/>
                  </p:ext>
                </p:extLst>
              </p:nvPr>
            </p:nvGraphicFramePr>
            <p:xfrm>
              <a:off x="1986970" y="1757629"/>
              <a:ext cx="8128000" cy="4871638"/>
            </p:xfrm>
            <a:graphic>
              <a:graphicData uri="http://schemas.openxmlformats.org/drawingml/2006/table">
                <a:tbl>
                  <a:tblPr firstRow="1" bandRow="1">
                    <a:tableStyleId>{F5AB1C69-6EDB-4FF4-983F-18BD219EF322}</a:tableStyleId>
                  </a:tblPr>
                  <a:tblGrid>
                    <a:gridCol w="8128000">
                      <a:extLst>
                        <a:ext uri="{9D8B030D-6E8A-4147-A177-3AD203B41FA5}">
                          <a16:colId xmlns:a16="http://schemas.microsoft.com/office/drawing/2014/main" val="4195351736"/>
                        </a:ext>
                      </a:extLst>
                    </a:gridCol>
                  </a:tblGrid>
                  <a:tr h="0">
                    <a:tc>
                      <a:txBody>
                        <a:bodyPr/>
                        <a:lstStyle/>
                        <a:p>
                          <a:pPr algn="l">
                            <a:lnSpc>
                              <a:spcPts val="10"/>
                            </a:lnSpc>
                            <a:spcBef>
                              <a:spcPts val="0"/>
                            </a:spcBef>
                          </a:pPr>
                          <a:endParaRPr lang="en-US" altLang="zh-CN" sz="1800" b="0" dirty="0">
                            <a:solidFill>
                              <a:srgbClr val="415468"/>
                            </a:solidFill>
                            <a:latin typeface="Source Sans Pro" panose="020B0604020202020204" pitchFamily="34" charset="0"/>
                            <a:ea typeface="Cambria Math" panose="02040503050406030204" pitchFamily="18" charset="0"/>
                          </a:endParaRPr>
                        </a:p>
                      </a:txBody>
                      <a:tcPr anchor="ctr">
                        <a:lnT w="28575" cap="flat" cmpd="sng" algn="ctr">
                          <a:solidFill>
                            <a:srgbClr val="415468"/>
                          </a:solidFill>
                          <a:prstDash val="solid"/>
                          <a:round/>
                          <a:headEnd type="none" w="med" len="med"/>
                          <a:tailEnd type="none" w="med" len="med"/>
                        </a:lnT>
                        <a:lnB w="19050" cap="flat" cmpd="sng" algn="ctr">
                          <a:solidFill>
                            <a:srgbClr val="415468"/>
                          </a:solidFill>
                          <a:prstDash val="solid"/>
                          <a:round/>
                          <a:headEnd type="none" w="med" len="med"/>
                          <a:tailEnd type="none" w="med" len="med"/>
                        </a:lnB>
                        <a:noFill/>
                      </a:tcPr>
                    </a:tc>
                    <a:extLst>
                      <a:ext uri="{0D108BD9-81ED-4DB2-BD59-A6C34878D82A}">
                        <a16:rowId xmlns:a16="http://schemas.microsoft.com/office/drawing/2014/main" val="702566097"/>
                      </a:ext>
                    </a:extLst>
                  </a:tr>
                  <a:tr h="432000">
                    <a:tc>
                      <a:txBody>
                        <a:bodyPr/>
                        <a:lstStyle/>
                        <a:p>
                          <a:pPr algn="l">
                            <a:spcBef>
                              <a:spcPts val="600"/>
                            </a:spcBef>
                          </a:pPr>
                          <a:r>
                            <a:rPr lang="zh-CN" altLang="en-US" sz="1800" b="0" dirty="0">
                              <a:solidFill>
                                <a:srgbClr val="415468"/>
                              </a:solidFill>
                            </a:rPr>
                            <a:t>给定训练集</a:t>
                          </a:r>
                          <a14:m>
                            <m:oMath xmlns:m="http://schemas.openxmlformats.org/officeDocument/2006/math">
                              <m:d>
                                <m:dPr>
                                  <m:begChr m:val="{"/>
                                  <m:endChr m:val="}"/>
                                  <m:ctrlPr>
                                    <a:rPr lang="en-US" altLang="zh-CN" sz="1800" b="0" i="1" smtClean="0">
                                      <a:solidFill>
                                        <a:srgbClr val="415468"/>
                                      </a:solidFill>
                                      <a:latin typeface="Cambria Math" panose="02040503050406030204" pitchFamily="18" charset="0"/>
                                    </a:rPr>
                                  </m:ctrlPr>
                                </m:dPr>
                                <m:e>
                                  <m:d>
                                    <m:dPr>
                                      <m:ctrlPr>
                                        <a:rPr lang="en-US" altLang="zh-CN" sz="1800" b="0" i="1" smtClean="0">
                                          <a:solidFill>
                                            <a:srgbClr val="415468"/>
                                          </a:solidFill>
                                          <a:latin typeface="Cambria Math" panose="02040503050406030204" pitchFamily="18" charset="0"/>
                                        </a:rPr>
                                      </m:ctrlPr>
                                    </m:dPr>
                                    <m:e>
                                      <m:sSub>
                                        <m:sSubPr>
                                          <m:ctrlPr>
                                            <a:rPr lang="en-US" altLang="zh-CN" sz="1800" b="0" i="1" smtClean="0">
                                              <a:solidFill>
                                                <a:srgbClr val="415468"/>
                                              </a:solidFill>
                                              <a:latin typeface="Cambria Math" panose="02040503050406030204" pitchFamily="18" charset="0"/>
                                            </a:rPr>
                                          </m:ctrlPr>
                                        </m:sSubPr>
                                        <m:e>
                                          <m:r>
                                            <a:rPr lang="en-US" altLang="zh-CN" sz="1800" b="0" smtClean="0">
                                              <a:solidFill>
                                                <a:srgbClr val="415468"/>
                                              </a:solidFill>
                                              <a:latin typeface="Cambria Math" panose="02040503050406030204" pitchFamily="18" charset="0"/>
                                            </a:rPr>
                                            <m:t>𝑥</m:t>
                                          </m:r>
                                        </m:e>
                                        <m:sub>
                                          <m:r>
                                            <a:rPr lang="en-US" altLang="zh-CN" sz="1800" b="0" smtClean="0">
                                              <a:solidFill>
                                                <a:srgbClr val="415468"/>
                                              </a:solidFill>
                                              <a:latin typeface="Cambria Math" panose="02040503050406030204" pitchFamily="18" charset="0"/>
                                            </a:rPr>
                                            <m:t>1</m:t>
                                          </m:r>
                                        </m:sub>
                                      </m:sSub>
                                      <m:r>
                                        <a:rPr lang="en-US" altLang="zh-CN" sz="1800" b="0" smtClean="0">
                                          <a:solidFill>
                                            <a:srgbClr val="415468"/>
                                          </a:solidFill>
                                          <a:latin typeface="Cambria Math" panose="02040503050406030204" pitchFamily="18" charset="0"/>
                                        </a:rPr>
                                        <m:t>,</m:t>
                                      </m:r>
                                      <m:sSub>
                                        <m:sSubPr>
                                          <m:ctrlPr>
                                            <a:rPr lang="en-US" altLang="zh-CN" sz="1800" b="0" i="1" smtClean="0">
                                              <a:solidFill>
                                                <a:srgbClr val="415468"/>
                                              </a:solidFill>
                                              <a:latin typeface="Cambria Math" panose="02040503050406030204" pitchFamily="18" charset="0"/>
                                            </a:rPr>
                                          </m:ctrlPr>
                                        </m:sSubPr>
                                        <m:e>
                                          <m:r>
                                            <a:rPr lang="en-US" altLang="zh-CN" sz="1800" b="0" smtClean="0">
                                              <a:solidFill>
                                                <a:srgbClr val="415468"/>
                                              </a:solidFill>
                                              <a:latin typeface="Cambria Math" panose="02040503050406030204" pitchFamily="18" charset="0"/>
                                            </a:rPr>
                                            <m:t>𝑦</m:t>
                                          </m:r>
                                        </m:e>
                                        <m:sub>
                                          <m:r>
                                            <a:rPr lang="en-US" altLang="zh-CN" sz="1800">
                                              <a:solidFill>
                                                <a:srgbClr val="415468"/>
                                              </a:solidFill>
                                              <a:latin typeface="Cambria Math" panose="02040503050406030204" pitchFamily="18" charset="0"/>
                                            </a:rPr>
                                            <m:t>1</m:t>
                                          </m:r>
                                        </m:sub>
                                      </m:sSub>
                                    </m:e>
                                  </m:d>
                                  <m:r>
                                    <a:rPr lang="en-US" altLang="zh-CN" sz="1800" b="0" smtClean="0">
                                      <a:solidFill>
                                        <a:srgbClr val="415468"/>
                                      </a:solidFill>
                                      <a:latin typeface="Cambria Math" panose="02040503050406030204" pitchFamily="18" charset="0"/>
                                    </a:rPr>
                                    <m:t>, ⋯,</m:t>
                                  </m:r>
                                  <m:d>
                                    <m:dPr>
                                      <m:ctrlPr>
                                        <a:rPr lang="en-US" altLang="zh-CN" sz="1800" b="0" i="1" smtClean="0">
                                          <a:solidFill>
                                            <a:srgbClr val="415468"/>
                                          </a:solidFill>
                                          <a:latin typeface="Cambria Math" panose="02040503050406030204" pitchFamily="18" charset="0"/>
                                        </a:rPr>
                                      </m:ctrlPr>
                                    </m:dPr>
                                    <m:e>
                                      <m:sSub>
                                        <m:sSubPr>
                                          <m:ctrlPr>
                                            <a:rPr lang="en-US" altLang="zh-CN" sz="1800" b="0" i="1">
                                              <a:solidFill>
                                                <a:srgbClr val="415468"/>
                                              </a:solidFill>
                                              <a:latin typeface="Cambria Math" panose="02040503050406030204" pitchFamily="18" charset="0"/>
                                            </a:rPr>
                                          </m:ctrlPr>
                                        </m:sSubPr>
                                        <m:e>
                                          <m:r>
                                            <a:rPr lang="en-US" altLang="zh-CN" sz="1800">
                                              <a:solidFill>
                                                <a:srgbClr val="415468"/>
                                              </a:solidFill>
                                              <a:latin typeface="Cambria Math" panose="02040503050406030204" pitchFamily="18" charset="0"/>
                                            </a:rPr>
                                            <m:t>𝑥</m:t>
                                          </m:r>
                                        </m:e>
                                        <m:sub>
                                          <m:r>
                                            <a:rPr lang="en-US" altLang="zh-CN" sz="1800" b="0" smtClean="0">
                                              <a:solidFill>
                                                <a:srgbClr val="415468"/>
                                              </a:solidFill>
                                              <a:latin typeface="Cambria Math" panose="02040503050406030204" pitchFamily="18" charset="0"/>
                                            </a:rPr>
                                            <m:t>𝑚</m:t>
                                          </m:r>
                                        </m:sub>
                                      </m:sSub>
                                      <m:r>
                                        <a:rPr lang="en-US" altLang="zh-CN" sz="1800" b="0" smtClean="0">
                                          <a:solidFill>
                                            <a:srgbClr val="415468"/>
                                          </a:solidFill>
                                          <a:latin typeface="Cambria Math" panose="02040503050406030204" pitchFamily="18" charset="0"/>
                                        </a:rPr>
                                        <m:t>,</m:t>
                                      </m:r>
                                      <m:sSub>
                                        <m:sSubPr>
                                          <m:ctrlPr>
                                            <a:rPr lang="en-US" altLang="zh-CN" sz="1800" b="0" i="1">
                                              <a:solidFill>
                                                <a:srgbClr val="415468"/>
                                              </a:solidFill>
                                              <a:latin typeface="Cambria Math" panose="02040503050406030204" pitchFamily="18" charset="0"/>
                                            </a:rPr>
                                          </m:ctrlPr>
                                        </m:sSubPr>
                                        <m:e>
                                          <m:r>
                                            <a:rPr lang="en-US" altLang="zh-CN" sz="1800">
                                              <a:solidFill>
                                                <a:srgbClr val="415468"/>
                                              </a:solidFill>
                                              <a:latin typeface="Cambria Math" panose="02040503050406030204" pitchFamily="18" charset="0"/>
                                            </a:rPr>
                                            <m:t>𝑦</m:t>
                                          </m:r>
                                        </m:e>
                                        <m:sub>
                                          <m:r>
                                            <a:rPr lang="en-US" altLang="zh-CN" sz="1800" b="0" smtClean="0">
                                              <a:solidFill>
                                                <a:srgbClr val="415468"/>
                                              </a:solidFill>
                                              <a:latin typeface="Cambria Math" panose="02040503050406030204" pitchFamily="18" charset="0"/>
                                            </a:rPr>
                                            <m:t>𝑚</m:t>
                                          </m:r>
                                        </m:sub>
                                      </m:sSub>
                                    </m:e>
                                  </m:d>
                                </m:e>
                              </m:d>
                              <m:r>
                                <a:rPr lang="en-US" altLang="zh-CN" sz="1800" b="0" i="0" smtClean="0">
                                  <a:solidFill>
                                    <a:srgbClr val="415468"/>
                                  </a:solidFill>
                                  <a:latin typeface="Cambria Math" panose="02040503050406030204" pitchFamily="18" charset="0"/>
                                </a:rPr>
                                <m:t> </m:t>
                              </m:r>
                              <m:r>
                                <a:rPr lang="zh-CN" altLang="en-US" sz="1800" b="0" i="1" smtClean="0">
                                  <a:solidFill>
                                    <a:srgbClr val="415468"/>
                                  </a:solidFill>
                                  <a:latin typeface="Cambria Math" panose="02040503050406030204" pitchFamily="18" charset="0"/>
                                </a:rPr>
                                <m:t>，其中</m:t>
                              </m:r>
                              <m:sSub>
                                <m:sSubPr>
                                  <m:ctrlPr>
                                    <a:rPr lang="en-US" altLang="zh-CN" sz="1800" i="1">
                                      <a:solidFill>
                                        <a:srgbClr val="415468"/>
                                      </a:solidFill>
                                      <a:latin typeface="Cambria Math" panose="02040503050406030204" pitchFamily="18" charset="0"/>
                                    </a:rPr>
                                  </m:ctrlPr>
                                </m:sSubPr>
                                <m:e>
                                  <m:r>
                                    <a:rPr lang="en-US" altLang="zh-CN" sz="1800">
                                      <a:solidFill>
                                        <a:srgbClr val="415468"/>
                                      </a:solidFill>
                                      <a:latin typeface="Cambria Math" panose="02040503050406030204" pitchFamily="18" charset="0"/>
                                    </a:rPr>
                                    <m:t>𝑥</m:t>
                                  </m:r>
                                </m:e>
                                <m:sub>
                                  <m:r>
                                    <a:rPr lang="en-US" altLang="zh-CN" sz="1800" b="0" smtClean="0">
                                      <a:solidFill>
                                        <a:srgbClr val="415468"/>
                                      </a:solidFill>
                                      <a:latin typeface="Cambria Math" panose="02040503050406030204" pitchFamily="18" charset="0"/>
                                    </a:rPr>
                                    <m:t>𝑖</m:t>
                                  </m:r>
                                </m:sub>
                              </m:sSub>
                              <m:r>
                                <a:rPr lang="en-US" altLang="zh-CN" sz="1800" smtClean="0">
                                  <a:solidFill>
                                    <a:srgbClr val="415468"/>
                                  </a:solidFill>
                                  <a:latin typeface="Cambria Math" panose="02040503050406030204" pitchFamily="18" charset="0"/>
                                </a:rPr>
                                <m:t>∈</m:t>
                              </m:r>
                              <m:r>
                                <a:rPr lang="en-US" altLang="zh-CN" sz="1800" dirty="0" smtClean="0">
                                  <a:solidFill>
                                    <a:srgbClr val="415468"/>
                                  </a:solidFill>
                                  <a:latin typeface="Cambria Math" panose="02040503050406030204" pitchFamily="18" charset="0"/>
                                </a:rPr>
                                <m:t>𝜒</m:t>
                              </m:r>
                              <m:r>
                                <a:rPr lang="en-US" altLang="zh-CN" sz="1800" dirty="0" smtClean="0">
                                  <a:solidFill>
                                    <a:srgbClr val="415468"/>
                                  </a:solidFill>
                                  <a:latin typeface="Cambria Math" panose="02040503050406030204" pitchFamily="18" charset="0"/>
                                </a:rPr>
                                <m:t>⊆</m:t>
                              </m:r>
                              <m:sSup>
                                <m:sSupPr>
                                  <m:ctrlPr>
                                    <a:rPr lang="en-US" altLang="zh-CN" sz="1800" i="1" dirty="0" smtClean="0">
                                      <a:solidFill>
                                        <a:srgbClr val="415468"/>
                                      </a:solidFill>
                                      <a:latin typeface="Cambria Math" panose="02040503050406030204" pitchFamily="18" charset="0"/>
                                    </a:rPr>
                                  </m:ctrlPr>
                                </m:sSupPr>
                                <m:e>
                                  <m:r>
                                    <a:rPr lang="en-US" altLang="zh-CN" sz="1800" b="1" dirty="0" smtClean="0">
                                      <a:solidFill>
                                        <a:srgbClr val="415468"/>
                                      </a:solidFill>
                                      <a:latin typeface="Cambria Math" panose="02040503050406030204" pitchFamily="18" charset="0"/>
                                    </a:rPr>
                                    <m:t>𝑹</m:t>
                                  </m:r>
                                </m:e>
                                <m:sup>
                                  <m:r>
                                    <a:rPr lang="en-US" altLang="zh-CN" sz="1800" b="0" dirty="0" smtClean="0">
                                      <a:solidFill>
                                        <a:srgbClr val="415468"/>
                                      </a:solidFill>
                                      <a:latin typeface="Cambria Math" panose="02040503050406030204" pitchFamily="18" charset="0"/>
                                    </a:rPr>
                                    <m:t>𝑛</m:t>
                                  </m:r>
                                </m:sup>
                              </m:sSup>
                              <m:r>
                                <a:rPr lang="en-US" altLang="zh-CN" sz="1800" b="0" dirty="0" smtClean="0">
                                  <a:solidFill>
                                    <a:srgbClr val="415468"/>
                                  </a:solidFill>
                                  <a:latin typeface="Cambria Math" panose="02040503050406030204" pitchFamily="18" charset="0"/>
                                </a:rPr>
                                <m:t>,</m:t>
                              </m:r>
                              <m:sSub>
                                <m:sSubPr>
                                  <m:ctrlPr>
                                    <a:rPr lang="en-US" altLang="zh-CN" sz="1800" i="1">
                                      <a:solidFill>
                                        <a:srgbClr val="415468"/>
                                      </a:solidFill>
                                      <a:latin typeface="Cambria Math" panose="02040503050406030204" pitchFamily="18" charset="0"/>
                                    </a:rPr>
                                  </m:ctrlPr>
                                </m:sSubPr>
                                <m:e>
                                  <m:r>
                                    <a:rPr lang="en-US" altLang="zh-CN" sz="1800" b="0" smtClean="0">
                                      <a:solidFill>
                                        <a:srgbClr val="415468"/>
                                      </a:solidFill>
                                      <a:latin typeface="Cambria Math" panose="02040503050406030204" pitchFamily="18" charset="0"/>
                                    </a:rPr>
                                    <m:t>𝑦</m:t>
                                  </m:r>
                                </m:e>
                                <m:sub>
                                  <m:r>
                                    <a:rPr lang="en-US" altLang="zh-CN" sz="1800">
                                      <a:solidFill>
                                        <a:srgbClr val="415468"/>
                                      </a:solidFill>
                                      <a:latin typeface="Cambria Math" panose="02040503050406030204" pitchFamily="18" charset="0"/>
                                    </a:rPr>
                                    <m:t>𝑖</m:t>
                                  </m:r>
                                </m:sub>
                              </m:sSub>
                              <m:r>
                                <a:rPr lang="en-US" altLang="zh-CN" sz="1800">
                                  <a:solidFill>
                                    <a:srgbClr val="415468"/>
                                  </a:solidFill>
                                  <a:latin typeface="Cambria Math" panose="02040503050406030204" pitchFamily="18" charset="0"/>
                                </a:rPr>
                                <m:t>∈</m:t>
                              </m:r>
                              <m:r>
                                <a:rPr lang="en-US" altLang="zh-CN" sz="1800" b="0" smtClean="0">
                                  <a:solidFill>
                                    <a:srgbClr val="415468"/>
                                  </a:solidFill>
                                  <a:latin typeface="Cambria Math" panose="02040503050406030204" pitchFamily="18" charset="0"/>
                                </a:rPr>
                                <m:t>𝑌</m:t>
                              </m:r>
                              <m:r>
                                <a:rPr lang="en-US" altLang="zh-CN" sz="1800" b="0" smtClean="0">
                                  <a:solidFill>
                                    <a:srgbClr val="415468"/>
                                  </a:solidFill>
                                  <a:latin typeface="Cambria Math" panose="02040503050406030204" pitchFamily="18" charset="0"/>
                                </a:rPr>
                                <m:t>=</m:t>
                              </m:r>
                              <m:d>
                                <m:dPr>
                                  <m:begChr m:val="{"/>
                                  <m:endChr m:val="}"/>
                                  <m:ctrlPr>
                                    <a:rPr lang="en-US" altLang="zh-CN" sz="1800" b="0" i="1" smtClean="0">
                                      <a:solidFill>
                                        <a:srgbClr val="415468"/>
                                      </a:solidFill>
                                      <a:latin typeface="Cambria Math" panose="02040503050406030204" pitchFamily="18" charset="0"/>
                                    </a:rPr>
                                  </m:ctrlPr>
                                </m:dPr>
                                <m:e>
                                  <m:r>
                                    <a:rPr lang="en-US" altLang="zh-CN" sz="1800" b="0" smtClean="0">
                                      <a:solidFill>
                                        <a:srgbClr val="415468"/>
                                      </a:solidFill>
                                      <a:latin typeface="Cambria Math" panose="02040503050406030204" pitchFamily="18" charset="0"/>
                                    </a:rPr>
                                    <m:t>−1,+1</m:t>
                                  </m:r>
                                </m:e>
                              </m:d>
                            </m:oMath>
                          </a14:m>
                          <a:endParaRPr lang="en-US" altLang="zh-CN" sz="1800" b="0" dirty="0">
                            <a:solidFill>
                              <a:srgbClr val="415468"/>
                            </a:solidFill>
                            <a:latin typeface="Source Sans Pro" panose="020B0604020202020204" pitchFamily="34" charset="0"/>
                            <a:ea typeface="Cambria Math" panose="02040503050406030204" pitchFamily="18" charset="0"/>
                          </a:endParaRPr>
                        </a:p>
                      </a:txBody>
                      <a:tcPr anchor="ctr">
                        <a:lnT w="19050" cap="flat" cmpd="sng" algn="ctr">
                          <a:solidFill>
                            <a:srgbClr val="415468"/>
                          </a:solidFill>
                          <a:prstDash val="solid"/>
                          <a:round/>
                          <a:headEnd type="none" w="med" len="med"/>
                          <a:tailEnd type="none" w="med" len="med"/>
                        </a:lnT>
                        <a:noFill/>
                      </a:tcPr>
                    </a:tc>
                    <a:extLst>
                      <a:ext uri="{0D108BD9-81ED-4DB2-BD59-A6C34878D82A}">
                        <a16:rowId xmlns:a16="http://schemas.microsoft.com/office/drawing/2014/main" val="4076748384"/>
                      </a:ext>
                    </a:extLst>
                  </a:tr>
                  <a:tr h="432000">
                    <a:tc>
                      <a:txBody>
                        <a:bodyPr/>
                        <a:lstStyle/>
                        <a:p>
                          <a:pPr algn="l">
                            <a:spcBef>
                              <a:spcPts val="600"/>
                            </a:spcBef>
                          </a:pPr>
                          <a:r>
                            <a:rPr lang="zh-CN" altLang="en-US" sz="1800" dirty="0">
                              <a:solidFill>
                                <a:srgbClr val="415468"/>
                              </a:solidFill>
                              <a:latin typeface="Source Sans Pro" panose="020B0604020202020204" pitchFamily="34" charset="0"/>
                            </a:rPr>
                            <a:t>初始化训练数据样本的权重分布</a:t>
                          </a:r>
                          <a14:m>
                            <m:oMath xmlns:m="http://schemas.openxmlformats.org/officeDocument/2006/math">
                              <m:r>
                                <a:rPr lang="en-US" altLang="zh-CN" sz="1800" b="0" i="0" smtClean="0">
                                  <a:solidFill>
                                    <a:srgbClr val="415468"/>
                                  </a:solidFill>
                                  <a:latin typeface="Cambria Math" panose="02040503050406030204" pitchFamily="18" charset="0"/>
                                </a:rPr>
                                <m:t> </m:t>
                              </m:r>
                              <m:sSub>
                                <m:sSubPr>
                                  <m:ctrlPr>
                                    <a:rPr lang="en-US" altLang="zh-CN" sz="1800" i="1">
                                      <a:solidFill>
                                        <a:srgbClr val="415468"/>
                                      </a:solidFill>
                                      <a:latin typeface="Cambria Math" panose="02040503050406030204" pitchFamily="18" charset="0"/>
                                    </a:rPr>
                                  </m:ctrlPr>
                                </m:sSubPr>
                                <m:e>
                                  <m:r>
                                    <a:rPr lang="en-US" altLang="zh-CN" sz="1800" b="0" smtClean="0">
                                      <a:solidFill>
                                        <a:srgbClr val="415468"/>
                                      </a:solidFill>
                                      <a:latin typeface="Cambria Math" panose="02040503050406030204" pitchFamily="18" charset="0"/>
                                    </a:rPr>
                                    <m:t>𝐷</m:t>
                                  </m:r>
                                </m:e>
                                <m:sub>
                                  <m:r>
                                    <a:rPr lang="en-US" altLang="zh-CN" sz="1800">
                                      <a:solidFill>
                                        <a:srgbClr val="415468"/>
                                      </a:solidFill>
                                      <a:latin typeface="Cambria Math" panose="02040503050406030204" pitchFamily="18" charset="0"/>
                                    </a:rPr>
                                    <m:t>1</m:t>
                                  </m:r>
                                </m:sub>
                              </m:sSub>
                              <m:r>
                                <a:rPr lang="en-US" altLang="zh-CN" sz="1800" b="0" smtClean="0">
                                  <a:solidFill>
                                    <a:srgbClr val="415468"/>
                                  </a:solidFill>
                                  <a:latin typeface="Cambria Math" panose="02040503050406030204" pitchFamily="18" charset="0"/>
                                </a:rPr>
                                <m:t>(</m:t>
                              </m:r>
                              <m:r>
                                <a:rPr lang="en-US" altLang="zh-CN" sz="1800" b="0" smtClean="0">
                                  <a:solidFill>
                                    <a:srgbClr val="415468"/>
                                  </a:solidFill>
                                  <a:latin typeface="Cambria Math" panose="02040503050406030204" pitchFamily="18" charset="0"/>
                                </a:rPr>
                                <m:t>𝑖</m:t>
                              </m:r>
                              <m:r>
                                <a:rPr lang="en-US" altLang="zh-CN" sz="1800" b="0" smtClean="0">
                                  <a:solidFill>
                                    <a:srgbClr val="415468"/>
                                  </a:solidFill>
                                  <a:latin typeface="Cambria Math" panose="02040503050406030204" pitchFamily="18" charset="0"/>
                                </a:rPr>
                                <m:t>)=</m:t>
                              </m:r>
                              <m:f>
                                <m:fPr>
                                  <m:ctrlPr>
                                    <a:rPr lang="en-US" altLang="zh-CN" sz="1800" i="1">
                                      <a:solidFill>
                                        <a:srgbClr val="415468"/>
                                      </a:solidFill>
                                      <a:latin typeface="Cambria Math" panose="02040503050406030204" pitchFamily="18" charset="0"/>
                                    </a:rPr>
                                  </m:ctrlPr>
                                </m:fPr>
                                <m:num>
                                  <m:r>
                                    <a:rPr lang="en-US" altLang="zh-CN" sz="1800">
                                      <a:solidFill>
                                        <a:srgbClr val="415468"/>
                                      </a:solidFill>
                                      <a:latin typeface="Cambria Math" panose="02040503050406030204" pitchFamily="18" charset="0"/>
                                    </a:rPr>
                                    <m:t>1</m:t>
                                  </m:r>
                                </m:num>
                                <m:den>
                                  <m:r>
                                    <a:rPr lang="en-US" altLang="zh-CN" sz="1800">
                                      <a:solidFill>
                                        <a:srgbClr val="415468"/>
                                      </a:solidFill>
                                      <a:latin typeface="Cambria Math" panose="02040503050406030204" pitchFamily="18" charset="0"/>
                                    </a:rPr>
                                    <m:t>𝑚</m:t>
                                  </m:r>
                                </m:den>
                              </m:f>
                            </m:oMath>
                          </a14:m>
                          <a:endParaRPr lang="en-US" altLang="zh-CN" sz="1800" b="0" dirty="0">
                            <a:solidFill>
                              <a:srgbClr val="415468"/>
                            </a:solidFill>
                            <a:latin typeface="Source Sans Pro" panose="020B0604020202020204" pitchFamily="34" charset="0"/>
                            <a:ea typeface="Cambria Math" panose="02040503050406030204" pitchFamily="18" charset="0"/>
                          </a:endParaRPr>
                        </a:p>
                      </a:txBody>
                      <a:tcPr anchor="ctr">
                        <a:noFill/>
                      </a:tcPr>
                    </a:tc>
                    <a:extLst>
                      <a:ext uri="{0D108BD9-81ED-4DB2-BD59-A6C34878D82A}">
                        <a16:rowId xmlns:a16="http://schemas.microsoft.com/office/drawing/2014/main" val="1939707204"/>
                      </a:ext>
                    </a:extLst>
                  </a:tr>
                  <a:tr h="432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dirty="0">
                              <a:solidFill>
                                <a:srgbClr val="415468"/>
                              </a:solidFill>
                              <a:latin typeface="+mn-lt"/>
                            </a:rPr>
                            <a:t>进行多轮迭代</a:t>
                          </a:r>
                          <a14:m>
                            <m:oMath xmlns:m="http://schemas.openxmlformats.org/officeDocument/2006/math">
                              <m:r>
                                <a:rPr lang="en-US" altLang="zh-CN" sz="1800" b="0" i="1" smtClean="0">
                                  <a:solidFill>
                                    <a:srgbClr val="415468"/>
                                  </a:solidFill>
                                  <a:latin typeface="Cambria Math" panose="02040503050406030204" pitchFamily="18" charset="0"/>
                                </a:rPr>
                                <m:t>𝑘</m:t>
                              </m:r>
                              <m:r>
                                <a:rPr lang="en-US" altLang="zh-CN" sz="1800" smtClean="0">
                                  <a:solidFill>
                                    <a:srgbClr val="415468"/>
                                  </a:solidFill>
                                  <a:latin typeface="Cambria Math" panose="02040503050406030204" pitchFamily="18" charset="0"/>
                                </a:rPr>
                                <m:t>=1, ⋯,</m:t>
                              </m:r>
                              <m:r>
                                <a:rPr lang="en-US" altLang="zh-CN" sz="1800" smtClean="0">
                                  <a:solidFill>
                                    <a:srgbClr val="415468"/>
                                  </a:solidFill>
                                  <a:latin typeface="Cambria Math" panose="02040503050406030204" pitchFamily="18" charset="0"/>
                                </a:rPr>
                                <m:t>𝑇</m:t>
                              </m:r>
                              <m:r>
                                <a:rPr lang="en-US" altLang="zh-CN" sz="1800" b="0" i="0" smtClean="0">
                                  <a:solidFill>
                                    <a:srgbClr val="415468"/>
                                  </a:solidFill>
                                  <a:latin typeface="Cambria Math" panose="02040503050406030204" pitchFamily="18" charset="0"/>
                                </a:rPr>
                                <m:t>:</m:t>
                              </m:r>
                            </m:oMath>
                          </a14:m>
                          <a:endParaRPr lang="en-US" altLang="zh-CN" sz="1800" dirty="0">
                            <a:solidFill>
                              <a:srgbClr val="415468"/>
                            </a:solidFill>
                            <a:latin typeface="Source Sans Pro" panose="020B0604020202020204" pitchFamily="34" charset="0"/>
                          </a:endParaRPr>
                        </a:p>
                      </a:txBody>
                      <a:tcPr anchor="ctr">
                        <a:lnB w="12700" cmpd="sng">
                          <a:noFill/>
                        </a:lnB>
                        <a:noFill/>
                      </a:tcPr>
                    </a:tc>
                    <a:extLst>
                      <a:ext uri="{0D108BD9-81ED-4DB2-BD59-A6C34878D82A}">
                        <a16:rowId xmlns:a16="http://schemas.microsoft.com/office/drawing/2014/main" val="4228343506"/>
                      </a:ext>
                    </a:extLst>
                  </a:tr>
                  <a:tr h="525131">
                    <a:tc>
                      <a:txBody>
                        <a:bodyPr/>
                        <a:lstStyle/>
                        <a:p>
                          <a:pPr marL="742950" lvl="1" indent="-285750">
                            <a:buSzPct val="60000"/>
                            <a:buFont typeface="Wingdings" panose="05000000000000000000" pitchFamily="2" charset="2"/>
                            <a:buChar char="l"/>
                          </a:pPr>
                          <a:r>
                            <a:rPr lang="zh-CN" altLang="en-US" sz="1800" dirty="0">
                              <a:solidFill>
                                <a:srgbClr val="34495E"/>
                              </a:solidFill>
                              <a:latin typeface="Source Sans Pro" panose="020B0604020202020204" pitchFamily="34" charset="0"/>
                            </a:rPr>
                            <a:t>对包含权重分布</a:t>
                          </a:r>
                          <a14:m>
                            <m:oMath xmlns:m="http://schemas.openxmlformats.org/officeDocument/2006/math">
                              <m:sSub>
                                <m:sSubPr>
                                  <m:ctrlPr>
                                    <a:rPr lang="en-US" altLang="zh-CN" sz="1800" b="0" i="1" smtClean="0">
                                      <a:solidFill>
                                        <a:srgbClr val="34495E"/>
                                      </a:solidFill>
                                      <a:latin typeface="Cambria Math" panose="02040503050406030204" pitchFamily="18" charset="0"/>
                                    </a:rPr>
                                  </m:ctrlPr>
                                </m:sSubPr>
                                <m:e>
                                  <m:r>
                                    <a:rPr lang="en-US" altLang="zh-CN" sz="1800" b="0" i="1" smtClean="0">
                                      <a:solidFill>
                                        <a:srgbClr val="34495E"/>
                                      </a:solidFill>
                                      <a:latin typeface="Cambria Math" panose="02040503050406030204" pitchFamily="18" charset="0"/>
                                    </a:rPr>
                                    <m:t>𝐷</m:t>
                                  </m:r>
                                </m:e>
                                <m:sub>
                                  <m:r>
                                    <a:rPr lang="en-US" altLang="zh-CN" sz="1800" b="0" i="1" smtClean="0">
                                      <a:solidFill>
                                        <a:srgbClr val="34495E"/>
                                      </a:solidFill>
                                      <a:latin typeface="Cambria Math" panose="02040503050406030204" pitchFamily="18" charset="0"/>
                                    </a:rPr>
                                    <m:t>𝑡</m:t>
                                  </m:r>
                                </m:sub>
                              </m:sSub>
                              <m:r>
                                <a:rPr lang="zh-CN" altLang="en-US" sz="1800" i="1">
                                  <a:solidFill>
                                    <a:srgbClr val="34495E"/>
                                  </a:solidFill>
                                  <a:latin typeface="Cambria Math" panose="02040503050406030204" pitchFamily="18" charset="0"/>
                                </a:rPr>
                                <m:t>的</m:t>
                              </m:r>
                            </m:oMath>
                          </a14:m>
                          <a:r>
                            <a:rPr lang="zh-CN" altLang="en-US" sz="1800" dirty="0">
                              <a:solidFill>
                                <a:srgbClr val="34495E"/>
                              </a:solidFill>
                              <a:latin typeface="Source Sans Pro" panose="020B0604020202020204" pitchFamily="34" charset="0"/>
                            </a:rPr>
                            <a:t>训练集进行训练</a:t>
                          </a:r>
                          <a:endParaRPr lang="en-US" altLang="zh-CN" dirty="0">
                            <a:solidFill>
                              <a:srgbClr val="415468"/>
                            </a:solidFill>
                          </a:endParaRPr>
                        </a:p>
                      </a:txBody>
                      <a:tcPr anchor="ctr">
                        <a:lnT w="12700" cmpd="sng">
                          <a:noFill/>
                        </a:lnT>
                        <a:lnB w="12700" cmpd="sng">
                          <a:noFill/>
                        </a:lnB>
                        <a:noFill/>
                      </a:tcPr>
                    </a:tc>
                    <a:extLst>
                      <a:ext uri="{0D108BD9-81ED-4DB2-BD59-A6C34878D82A}">
                        <a16:rowId xmlns:a16="http://schemas.microsoft.com/office/drawing/2014/main" val="298666407"/>
                      </a:ext>
                    </a:extLst>
                  </a:tr>
                  <a:tr h="432000">
                    <a:tc>
                      <a:txBody>
                        <a:bodyPr/>
                        <a:lstStyle/>
                        <a:p>
                          <a:pPr marL="742950" lvl="1" indent="-285750">
                            <a:buSzPct val="60000"/>
                            <a:buFont typeface="Wingdings" panose="05000000000000000000" pitchFamily="2" charset="2"/>
                            <a:buChar char="l"/>
                          </a:pPr>
                          <a:r>
                            <a:rPr lang="zh-CN" altLang="en-US" sz="1800" dirty="0">
                              <a:solidFill>
                                <a:srgbClr val="34495E"/>
                              </a:solidFill>
                              <a:latin typeface="Source Sans Pro" panose="020B0604020202020204" pitchFamily="34" charset="0"/>
                            </a:rPr>
                            <a:t>得到弱分类器 </a:t>
                          </a:r>
                          <a14:m>
                            <m:oMath xmlns:m="http://schemas.openxmlformats.org/officeDocument/2006/math">
                              <m:sSub>
                                <m:sSubPr>
                                  <m:ctrlPr>
                                    <a:rPr lang="en-US" altLang="zh-CN" sz="1800" b="0" i="1" smtClean="0">
                                      <a:solidFill>
                                        <a:srgbClr val="34495E"/>
                                      </a:solidFill>
                                      <a:latin typeface="Cambria Math" panose="02040503050406030204" pitchFamily="18" charset="0"/>
                                    </a:rPr>
                                  </m:ctrlPr>
                                </m:sSubPr>
                                <m:e>
                                  <m:r>
                                    <a:rPr lang="en-US" altLang="zh-CN" sz="1800" b="0" i="1" smtClean="0">
                                      <a:solidFill>
                                        <a:srgbClr val="34495E"/>
                                      </a:solidFill>
                                      <a:latin typeface="Cambria Math" panose="02040503050406030204" pitchFamily="18" charset="0"/>
                                    </a:rPr>
                                    <m:t>𝐺</m:t>
                                  </m:r>
                                </m:e>
                                <m:sub>
                                  <m:r>
                                    <a:rPr lang="en-US" altLang="zh-CN" sz="1800" b="0" i="1" smtClean="0">
                                      <a:solidFill>
                                        <a:srgbClr val="34495E"/>
                                      </a:solidFill>
                                      <a:latin typeface="Cambria Math" panose="02040503050406030204" pitchFamily="18" charset="0"/>
                                    </a:rPr>
                                    <m:t>𝑘</m:t>
                                  </m:r>
                                </m:sub>
                              </m:sSub>
                              <m:r>
                                <a:rPr lang="en-US" altLang="zh-CN" sz="1800" b="0" i="1" smtClean="0">
                                  <a:solidFill>
                                    <a:srgbClr val="34495E"/>
                                  </a:solidFill>
                                  <a:latin typeface="Cambria Math" panose="02040503050406030204" pitchFamily="18" charset="0"/>
                                </a:rPr>
                                <m:t>:</m:t>
                              </m:r>
                              <m:r>
                                <a:rPr lang="en-US" altLang="zh-CN" sz="1800" dirty="0" smtClean="0">
                                  <a:solidFill>
                                    <a:srgbClr val="415468"/>
                                  </a:solidFill>
                                  <a:latin typeface="Cambria Math" panose="02040503050406030204" pitchFamily="18" charset="0"/>
                                </a:rPr>
                                <m:t>𝜒</m:t>
                              </m:r>
                              <m:r>
                                <a:rPr lang="en-US" altLang="zh-CN" dirty="0" smtClean="0">
                                  <a:solidFill>
                                    <a:srgbClr val="415468"/>
                                  </a:solidFill>
                                  <a:latin typeface="Cambria Math" panose="02040503050406030204" pitchFamily="18" charset="0"/>
                                </a:rPr>
                                <m:t>→</m:t>
                              </m:r>
                              <m:r>
                                <a:rPr lang="en-US" altLang="zh-CN" dirty="0" smtClean="0">
                                  <a:solidFill>
                                    <a:srgbClr val="415468"/>
                                  </a:solidFill>
                                  <a:latin typeface="Cambria Math" panose="02040503050406030204" pitchFamily="18" charset="0"/>
                                </a:rPr>
                                <m:t>ℝ</m:t>
                              </m:r>
                            </m:oMath>
                          </a14:m>
                          <a:endParaRPr lang="en-US" altLang="zh-CN" dirty="0">
                            <a:solidFill>
                              <a:srgbClr val="415468"/>
                            </a:solidFill>
                          </a:endParaRPr>
                        </a:p>
                      </a:txBody>
                      <a:tcPr anchor="ctr">
                        <a:lnT w="12700" cmpd="sng">
                          <a:noFill/>
                        </a:lnT>
                        <a:lnB w="12700" cmpd="sng">
                          <a:noFill/>
                        </a:lnB>
                        <a:noFill/>
                      </a:tcPr>
                    </a:tc>
                    <a:extLst>
                      <a:ext uri="{0D108BD9-81ED-4DB2-BD59-A6C34878D82A}">
                        <a16:rowId xmlns:a16="http://schemas.microsoft.com/office/drawing/2014/main" val="1075968821"/>
                      </a:ext>
                    </a:extLst>
                  </a:tr>
                  <a:tr h="432000">
                    <a:tc>
                      <a:txBody>
                        <a:bodyPr/>
                        <a:lstStyle/>
                        <a:p>
                          <a:pPr marL="742950" lvl="1" indent="-285750">
                            <a:buSzPct val="60000"/>
                            <a:buFont typeface="Wingdings" panose="05000000000000000000" pitchFamily="2" charset="2"/>
                            <a:buChar char="l"/>
                          </a:pPr>
                          <a:r>
                            <a:rPr lang="zh-CN" altLang="en-US" dirty="0">
                              <a:solidFill>
                                <a:srgbClr val="415468"/>
                              </a:solidFill>
                            </a:rPr>
                            <a:t>选择权值 </a:t>
                          </a:r>
                          <a14:m>
                            <m:oMath xmlns:m="http://schemas.openxmlformats.org/officeDocument/2006/math">
                              <m:sSub>
                                <m:sSubPr>
                                  <m:ctrlPr>
                                    <a:rPr lang="zh-CN" altLang="en-US" sz="1800" i="1" smtClean="0">
                                      <a:solidFill>
                                        <a:srgbClr val="34495E"/>
                                      </a:solidFill>
                                      <a:latin typeface="Cambria Math" panose="02040503050406030204" pitchFamily="18" charset="0"/>
                                    </a:rPr>
                                  </m:ctrlPr>
                                </m:sSubPr>
                                <m:e>
                                  <m:r>
                                    <a:rPr lang="en-US" altLang="zh-CN" sz="1800">
                                      <a:solidFill>
                                        <a:srgbClr val="34495E"/>
                                      </a:solidFill>
                                      <a:latin typeface="Cambria Math" panose="02040503050406030204" pitchFamily="18" charset="0"/>
                                    </a:rPr>
                                    <m:t>𝛼</m:t>
                                  </m:r>
                                </m:e>
                                <m:sub>
                                  <m:r>
                                    <a:rPr lang="en-US" altLang="zh-CN" sz="1800" b="0" i="1" smtClean="0">
                                      <a:solidFill>
                                        <a:srgbClr val="34495E"/>
                                      </a:solidFill>
                                      <a:latin typeface="Cambria Math" panose="02040503050406030204" pitchFamily="18" charset="0"/>
                                    </a:rPr>
                                    <m:t>𝑘</m:t>
                                  </m:r>
                                </m:sub>
                              </m:sSub>
                              <m:r>
                                <a:rPr lang="en-US" altLang="zh-CN" dirty="0" smtClean="0">
                                  <a:solidFill>
                                    <a:srgbClr val="415468"/>
                                  </a:solidFill>
                                  <a:latin typeface="Cambria Math" panose="02040503050406030204" pitchFamily="18" charset="0"/>
                                </a:rPr>
                                <m:t>∈</m:t>
                              </m:r>
                              <m:r>
                                <a:rPr lang="en-US" altLang="zh-CN" dirty="0" smtClean="0">
                                  <a:solidFill>
                                    <a:srgbClr val="415468"/>
                                  </a:solidFill>
                                  <a:latin typeface="Cambria Math" panose="02040503050406030204" pitchFamily="18" charset="0"/>
                                </a:rPr>
                                <m:t>ℝ</m:t>
                              </m:r>
                            </m:oMath>
                          </a14:m>
                          <a:endParaRPr lang="en-US" altLang="zh-CN" dirty="0">
                            <a:solidFill>
                              <a:srgbClr val="415468"/>
                            </a:solidFill>
                          </a:endParaRPr>
                        </a:p>
                      </a:txBody>
                      <a:tcPr anchor="ctr">
                        <a:lnT w="12700" cmpd="sng">
                          <a:noFill/>
                        </a:lnT>
                        <a:lnB w="12700" cmpd="sng">
                          <a:noFill/>
                        </a:lnB>
                        <a:noFill/>
                      </a:tcPr>
                    </a:tc>
                    <a:extLst>
                      <a:ext uri="{0D108BD9-81ED-4DB2-BD59-A6C34878D82A}">
                        <a16:rowId xmlns:a16="http://schemas.microsoft.com/office/drawing/2014/main" val="440544567"/>
                      </a:ext>
                    </a:extLst>
                  </a:tr>
                  <a:tr h="432000">
                    <a:tc>
                      <a:txBody>
                        <a:bodyPr/>
                        <a:lstStyle/>
                        <a:p>
                          <a:pPr marL="742950" lvl="1" indent="-285750">
                            <a:buSzPct val="60000"/>
                            <a:buFont typeface="Wingdings" panose="05000000000000000000" pitchFamily="2" charset="2"/>
                            <a:buChar char="l"/>
                          </a:pPr>
                          <a:r>
                            <a:rPr lang="zh-CN" altLang="en-US" dirty="0">
                              <a:solidFill>
                                <a:srgbClr val="415468"/>
                              </a:solidFill>
                            </a:rPr>
                            <a:t>更新权值 </a:t>
                          </a:r>
                          <a14:m>
                            <m:oMath xmlns:m="http://schemas.openxmlformats.org/officeDocument/2006/math">
                              <m:sSub>
                                <m:sSubPr>
                                  <m:ctrlPr>
                                    <a:rPr lang="en-US" altLang="zh-CN" sz="2000" i="1" smtClean="0">
                                      <a:solidFill>
                                        <a:srgbClr val="34495E"/>
                                      </a:solidFill>
                                      <a:latin typeface="Cambria Math" panose="02040503050406030204" pitchFamily="18" charset="0"/>
                                    </a:rPr>
                                  </m:ctrlPr>
                                </m:sSubPr>
                                <m:e>
                                  <m:r>
                                    <a:rPr lang="en-US" altLang="zh-CN" sz="2000" b="0" i="1" smtClean="0">
                                      <a:solidFill>
                                        <a:srgbClr val="34495E"/>
                                      </a:solidFill>
                                      <a:latin typeface="Cambria Math" panose="02040503050406030204" pitchFamily="18" charset="0"/>
                                    </a:rPr>
                                    <m:t>𝐷</m:t>
                                  </m:r>
                                </m:e>
                                <m:sub>
                                  <m:r>
                                    <a:rPr lang="en-US" altLang="zh-CN" sz="2000" b="0" i="1" smtClean="0">
                                      <a:solidFill>
                                        <a:srgbClr val="34495E"/>
                                      </a:solidFill>
                                      <a:latin typeface="Cambria Math" panose="02040503050406030204" pitchFamily="18" charset="0"/>
                                    </a:rPr>
                                    <m:t>𝑘</m:t>
                                  </m:r>
                                  <m:r>
                                    <a:rPr lang="en-US" altLang="zh-CN" sz="2000" i="1" smtClean="0">
                                      <a:solidFill>
                                        <a:srgbClr val="34495E"/>
                                      </a:solidFill>
                                      <a:latin typeface="Cambria Math" panose="02040503050406030204" pitchFamily="18" charset="0"/>
                                    </a:rPr>
                                    <m:t>+1</m:t>
                                  </m:r>
                                </m:sub>
                              </m:sSub>
                              <m:r>
                                <a:rPr lang="en-US" altLang="zh-CN" sz="2000" b="0" i="1" smtClean="0">
                                  <a:solidFill>
                                    <a:srgbClr val="34495E"/>
                                  </a:solidFill>
                                  <a:latin typeface="Cambria Math" panose="02040503050406030204" pitchFamily="18" charset="0"/>
                                </a:rPr>
                                <m:t>(</m:t>
                              </m:r>
                              <m:r>
                                <a:rPr lang="en-US" altLang="zh-CN" sz="2000" b="0" i="1" smtClean="0">
                                  <a:solidFill>
                                    <a:srgbClr val="34495E"/>
                                  </a:solidFill>
                                  <a:latin typeface="Cambria Math" panose="02040503050406030204" pitchFamily="18" charset="0"/>
                                </a:rPr>
                                <m:t>𝑖</m:t>
                              </m:r>
                              <m:r>
                                <a:rPr lang="en-US" altLang="zh-CN" sz="2000" b="0" i="1" smtClean="0">
                                  <a:solidFill>
                                    <a:srgbClr val="34495E"/>
                                  </a:solidFill>
                                  <a:latin typeface="Cambria Math" panose="02040503050406030204" pitchFamily="18" charset="0"/>
                                </a:rPr>
                                <m:t>)</m:t>
                              </m:r>
                            </m:oMath>
                          </a14:m>
                          <a:endParaRPr lang="en-US" altLang="zh-CN" dirty="0">
                            <a:solidFill>
                              <a:srgbClr val="415468"/>
                            </a:solidFill>
                          </a:endParaRPr>
                        </a:p>
                      </a:txBody>
                      <a:tcPr anchor="ctr">
                        <a:lnT w="12700" cmpd="sng">
                          <a:noFill/>
                        </a:lnT>
                        <a:lnB w="12700" cmpd="sng">
                          <a:noFill/>
                        </a:lnB>
                        <a:noFill/>
                      </a:tcPr>
                    </a:tc>
                    <a:extLst>
                      <a:ext uri="{0D108BD9-81ED-4DB2-BD59-A6C34878D82A}">
                        <a16:rowId xmlns:a16="http://schemas.microsoft.com/office/drawing/2014/main" val="3209684932"/>
                      </a:ext>
                    </a:extLst>
                  </a:tr>
                  <a:tr h="432000">
                    <a:tc>
                      <a:txBody>
                        <a:bodyPr/>
                        <a:lstStyle/>
                        <a:p>
                          <a:pPr marL="0" marR="0" lvl="0" indent="0" algn="l" defTabSz="914400" rtl="0" eaLnBrk="1" fontAlgn="auto" latinLnBrk="0" hangingPunct="1">
                            <a:lnSpc>
                              <a:spcPct val="100000"/>
                            </a:lnSpc>
                            <a:spcBef>
                              <a:spcPts val="0"/>
                            </a:spcBef>
                            <a:spcAft>
                              <a:spcPts val="0"/>
                            </a:spcAft>
                            <a:buClrTx/>
                            <a:buSzPct val="60000"/>
                            <a:buFont typeface="Wingdings" panose="05000000000000000000" pitchFamily="2" charset="2"/>
                            <a:buNone/>
                            <a:tabLst/>
                            <a:defRPr/>
                          </a:pPr>
                          <a:r>
                            <a:rPr lang="zh-CN" altLang="en-US" dirty="0">
                              <a:solidFill>
                                <a:srgbClr val="415468"/>
                              </a:solidFill>
                            </a:rPr>
                            <a:t>输出</a:t>
                          </a:r>
                          <a:r>
                            <a:rPr lang="zh-CN" altLang="en-US" sz="1800" dirty="0">
                              <a:solidFill>
                                <a:srgbClr val="34495E"/>
                              </a:solidFill>
                              <a:latin typeface="Source Sans Pro" panose="020B0604020202020204" pitchFamily="34" charset="0"/>
                            </a:rPr>
                            <a:t>最终的强分类器</a:t>
                          </a:r>
                          <a:r>
                            <a:rPr lang="en-US" altLang="zh-CN" sz="1800" dirty="0">
                              <a:solidFill>
                                <a:srgbClr val="34495E"/>
                              </a:solidFill>
                              <a:latin typeface="Source Sans Pro" panose="020B0604020202020204" pitchFamily="34" charset="0"/>
                            </a:rPr>
                            <a:t>:</a:t>
                          </a:r>
                          <a:endParaRPr lang="en-US" altLang="zh-CN" dirty="0">
                            <a:solidFill>
                              <a:srgbClr val="415468"/>
                            </a:solidFill>
                          </a:endParaRPr>
                        </a:p>
                      </a:txBody>
                      <a:tcPr anchor="ctr">
                        <a:lnT w="12700" cmpd="sng">
                          <a:noFill/>
                        </a:lnT>
                        <a:lnB w="12700" cmpd="sng">
                          <a:noFill/>
                        </a:lnB>
                        <a:noFill/>
                      </a:tcPr>
                    </a:tc>
                    <a:extLst>
                      <a:ext uri="{0D108BD9-81ED-4DB2-BD59-A6C34878D82A}">
                        <a16:rowId xmlns:a16="http://schemas.microsoft.com/office/drawing/2014/main" val="1751060259"/>
                      </a:ext>
                    </a:extLst>
                  </a:tr>
                  <a:tr h="432000">
                    <a:tc>
                      <a:txBody>
                        <a:bodyPr/>
                        <a:lstStyle/>
                        <a:p>
                          <a:pPr marL="457200" lvl="1" indent="0">
                            <a:buSzPct val="60000"/>
                            <a:buFont typeface="Wingdings" panose="05000000000000000000" pitchFamily="2" charset="2"/>
                            <a:buNone/>
                          </a:pPr>
                          <a14:m>
                            <m:oMathPara xmlns:m="http://schemas.openxmlformats.org/officeDocument/2006/math">
                              <m:oMathParaPr>
                                <m:jc m:val="centerGroup"/>
                              </m:oMathParaPr>
                              <m:oMath xmlns:m="http://schemas.openxmlformats.org/officeDocument/2006/math">
                                <m:r>
                                  <a:rPr lang="en-US" altLang="zh-CN" sz="1800" b="0" i="1" smtClean="0">
                                    <a:solidFill>
                                      <a:srgbClr val="34495E"/>
                                    </a:solidFill>
                                    <a:latin typeface="Cambria Math" panose="02040503050406030204" pitchFamily="18" charset="0"/>
                                  </a:rPr>
                                  <m:t>𝑓</m:t>
                                </m:r>
                                <m:d>
                                  <m:dPr>
                                    <m:ctrlPr>
                                      <a:rPr lang="en-US" altLang="zh-CN" sz="1800" i="1" smtClean="0">
                                        <a:solidFill>
                                          <a:srgbClr val="34495E"/>
                                        </a:solidFill>
                                        <a:latin typeface="Cambria Math" panose="02040503050406030204" pitchFamily="18" charset="0"/>
                                      </a:rPr>
                                    </m:ctrlPr>
                                  </m:dPr>
                                  <m:e>
                                    <m:r>
                                      <a:rPr lang="en-US" altLang="zh-CN" sz="1800" i="1" smtClean="0">
                                        <a:solidFill>
                                          <a:srgbClr val="34495E"/>
                                        </a:solidFill>
                                        <a:latin typeface="Cambria Math" panose="02040503050406030204" pitchFamily="18" charset="0"/>
                                      </a:rPr>
                                      <m:t>𝑥</m:t>
                                    </m:r>
                                  </m:e>
                                </m:d>
                                <m:r>
                                  <a:rPr lang="en-US" altLang="zh-CN" sz="1800" i="1" smtClean="0">
                                    <a:solidFill>
                                      <a:srgbClr val="34495E"/>
                                    </a:solidFill>
                                    <a:latin typeface="Cambria Math" panose="02040503050406030204" pitchFamily="18" charset="0"/>
                                  </a:rPr>
                                  <m:t>=</m:t>
                                </m:r>
                                <m:r>
                                  <a:rPr lang="en-US" altLang="zh-CN" sz="1800" b="0" i="1" smtClean="0">
                                    <a:solidFill>
                                      <a:srgbClr val="34495E"/>
                                    </a:solidFill>
                                    <a:latin typeface="Cambria Math" panose="02040503050406030204" pitchFamily="18" charset="0"/>
                                  </a:rPr>
                                  <m:t>𝑠𝑖𝑔𝑛</m:t>
                                </m:r>
                                <m:d>
                                  <m:dPr>
                                    <m:ctrlPr>
                                      <a:rPr lang="en-US" altLang="zh-CN" sz="1800" i="1" smtClean="0">
                                        <a:solidFill>
                                          <a:srgbClr val="34495E"/>
                                        </a:solidFill>
                                        <a:latin typeface="Cambria Math" panose="02040503050406030204" pitchFamily="18" charset="0"/>
                                      </a:rPr>
                                    </m:ctrlPr>
                                  </m:dPr>
                                  <m:e>
                                    <m:nary>
                                      <m:naryPr>
                                        <m:chr m:val="∑"/>
                                        <m:limLoc m:val="undOvr"/>
                                        <m:grow m:val="on"/>
                                        <m:ctrlPr>
                                          <a:rPr lang="en-US" altLang="zh-CN" sz="1800" i="1" smtClean="0">
                                            <a:solidFill>
                                              <a:srgbClr val="34495E"/>
                                            </a:solidFill>
                                            <a:latin typeface="Cambria Math" panose="02040503050406030204" pitchFamily="18" charset="0"/>
                                          </a:rPr>
                                        </m:ctrlPr>
                                      </m:naryPr>
                                      <m:sub>
                                        <m:r>
                                          <m:rPr>
                                            <m:brk/>
                                            <m:aln/>
                                          </m:rPr>
                                          <a:rPr lang="en-US" altLang="zh-CN" sz="1800" b="0" i="1" smtClean="0">
                                            <a:solidFill>
                                              <a:srgbClr val="34495E"/>
                                            </a:solidFill>
                                            <a:latin typeface="Cambria Math" panose="02040503050406030204" pitchFamily="18" charset="0"/>
                                          </a:rPr>
                                          <m:t>𝑘</m:t>
                                        </m:r>
                                        <m:r>
                                          <a:rPr lang="en-US" altLang="zh-CN" sz="1800" b="0" i="1" smtClean="0">
                                            <a:solidFill>
                                              <a:srgbClr val="34495E"/>
                                            </a:solidFill>
                                            <a:latin typeface="Cambria Math" panose="02040503050406030204" pitchFamily="18" charset="0"/>
                                          </a:rPr>
                                          <m:t>=</m:t>
                                        </m:r>
                                        <m:r>
                                          <a:rPr lang="en-US" altLang="zh-CN" sz="1800" i="1" smtClean="0">
                                            <a:solidFill>
                                              <a:srgbClr val="34495E"/>
                                            </a:solidFill>
                                            <a:latin typeface="Cambria Math" panose="02040503050406030204" pitchFamily="18" charset="0"/>
                                          </a:rPr>
                                          <m:t>1</m:t>
                                        </m:r>
                                      </m:sub>
                                      <m:sup>
                                        <m:r>
                                          <a:rPr lang="en-US" altLang="zh-CN" sz="1800" b="0" i="1" smtClean="0">
                                            <a:solidFill>
                                              <a:srgbClr val="34495E"/>
                                            </a:solidFill>
                                            <a:latin typeface="Cambria Math" panose="02040503050406030204" pitchFamily="18" charset="0"/>
                                          </a:rPr>
                                          <m:t>𝑇</m:t>
                                        </m:r>
                                      </m:sup>
                                      <m:e>
                                        <m:sSub>
                                          <m:sSubPr>
                                            <m:ctrlPr>
                                              <a:rPr lang="en-US" altLang="zh-CN" sz="1800" i="1" smtClean="0">
                                                <a:solidFill>
                                                  <a:srgbClr val="34495E"/>
                                                </a:solidFill>
                                                <a:latin typeface="Cambria Math" panose="02040503050406030204" pitchFamily="18" charset="0"/>
                                              </a:rPr>
                                            </m:ctrlPr>
                                          </m:sSubPr>
                                          <m:e>
                                            <m:r>
                                              <a:rPr lang="en-US" altLang="zh-CN" sz="1800" i="1" smtClean="0">
                                                <a:solidFill>
                                                  <a:srgbClr val="34495E"/>
                                                </a:solidFill>
                                                <a:latin typeface="Cambria Math" panose="02040503050406030204" pitchFamily="18" charset="0"/>
                                              </a:rPr>
                                              <m:t>𝛼</m:t>
                                            </m:r>
                                          </m:e>
                                          <m:sub>
                                            <m:r>
                                              <a:rPr lang="en-US" altLang="zh-CN" sz="1800" b="0" i="1" smtClean="0">
                                                <a:solidFill>
                                                  <a:srgbClr val="34495E"/>
                                                </a:solidFill>
                                                <a:latin typeface="Cambria Math" panose="02040503050406030204" pitchFamily="18" charset="0"/>
                                              </a:rPr>
                                              <m:t>𝑘</m:t>
                                            </m:r>
                                          </m:sub>
                                        </m:sSub>
                                        <m:sSub>
                                          <m:sSubPr>
                                            <m:ctrlPr>
                                              <a:rPr lang="en-US" altLang="zh-CN" sz="1800" i="1" smtClean="0">
                                                <a:solidFill>
                                                  <a:srgbClr val="34495E"/>
                                                </a:solidFill>
                                                <a:latin typeface="Cambria Math" panose="02040503050406030204" pitchFamily="18" charset="0"/>
                                              </a:rPr>
                                            </m:ctrlPr>
                                          </m:sSubPr>
                                          <m:e>
                                            <m:r>
                                              <a:rPr lang="en-US" altLang="zh-CN" sz="1800" b="0" i="1" smtClean="0">
                                                <a:solidFill>
                                                  <a:srgbClr val="34495E"/>
                                                </a:solidFill>
                                                <a:latin typeface="Cambria Math" panose="02040503050406030204" pitchFamily="18" charset="0"/>
                                              </a:rPr>
                                              <m:t>h</m:t>
                                            </m:r>
                                          </m:e>
                                          <m:sub>
                                            <m:r>
                                              <a:rPr lang="en-US" altLang="zh-CN" sz="1800" b="0" i="1" smtClean="0">
                                                <a:solidFill>
                                                  <a:srgbClr val="34495E"/>
                                                </a:solidFill>
                                                <a:latin typeface="Cambria Math" panose="02040503050406030204" pitchFamily="18" charset="0"/>
                                              </a:rPr>
                                              <m:t>𝑘</m:t>
                                            </m:r>
                                          </m:sub>
                                        </m:sSub>
                                        <m:d>
                                          <m:dPr>
                                            <m:ctrlPr>
                                              <a:rPr lang="en-US" altLang="zh-CN" sz="1800" i="1" smtClean="0">
                                                <a:solidFill>
                                                  <a:srgbClr val="34495E"/>
                                                </a:solidFill>
                                                <a:latin typeface="Cambria Math" panose="02040503050406030204" pitchFamily="18" charset="0"/>
                                              </a:rPr>
                                            </m:ctrlPr>
                                          </m:dPr>
                                          <m:e>
                                            <m:r>
                                              <a:rPr lang="en-US" altLang="zh-CN" sz="1800" i="1" smtClean="0">
                                                <a:solidFill>
                                                  <a:srgbClr val="34495E"/>
                                                </a:solidFill>
                                                <a:latin typeface="Cambria Math" panose="02040503050406030204" pitchFamily="18" charset="0"/>
                                              </a:rPr>
                                              <m:t>𝑥</m:t>
                                            </m:r>
                                          </m:e>
                                        </m:d>
                                      </m:e>
                                    </m:nary>
                                  </m:e>
                                </m:d>
                              </m:oMath>
                            </m:oMathPara>
                          </a14:m>
                          <a:endParaRPr lang="en-US" altLang="zh-CN" dirty="0">
                            <a:solidFill>
                              <a:srgbClr val="415468"/>
                            </a:solidFill>
                          </a:endParaRPr>
                        </a:p>
                      </a:txBody>
                      <a:tcPr anchor="ctr">
                        <a:lnT w="12700" cmpd="sng">
                          <a:noFill/>
                        </a:lnT>
                        <a:lnB w="19050" cap="flat" cmpd="sng" algn="ctr">
                          <a:solidFill>
                            <a:srgbClr val="415468"/>
                          </a:solidFill>
                          <a:prstDash val="solid"/>
                          <a:round/>
                          <a:headEnd type="none" w="med" len="med"/>
                          <a:tailEnd type="none" w="med" len="med"/>
                        </a:lnB>
                        <a:noFill/>
                      </a:tcPr>
                    </a:tc>
                    <a:extLst>
                      <a:ext uri="{0D108BD9-81ED-4DB2-BD59-A6C34878D82A}">
                        <a16:rowId xmlns:a16="http://schemas.microsoft.com/office/drawing/2014/main" val="2428985422"/>
                      </a:ext>
                    </a:extLst>
                  </a:tr>
                  <a:tr h="0">
                    <a:tc>
                      <a:txBody>
                        <a:bodyPr/>
                        <a:lstStyle/>
                        <a:p>
                          <a:pPr marL="457200" lvl="1" indent="0">
                            <a:lnSpc>
                              <a:spcPts val="10"/>
                            </a:lnSpc>
                            <a:buSzPct val="60000"/>
                            <a:buFont typeface="Wingdings" panose="05000000000000000000" pitchFamily="2" charset="2"/>
                            <a:buNone/>
                          </a:pPr>
                          <a:endParaRPr lang="en-US" altLang="zh-CN" dirty="0">
                            <a:solidFill>
                              <a:srgbClr val="415468"/>
                            </a:solidFill>
                          </a:endParaRPr>
                        </a:p>
                      </a:txBody>
                      <a:tcPr anchor="ctr">
                        <a:lnT w="19050" cap="flat" cmpd="sng" algn="ctr">
                          <a:solidFill>
                            <a:srgbClr val="415468"/>
                          </a:solidFill>
                          <a:prstDash val="solid"/>
                          <a:round/>
                          <a:headEnd type="none" w="med" len="med"/>
                          <a:tailEnd type="none" w="med" len="med"/>
                        </a:lnT>
                        <a:lnB w="28575" cap="flat" cmpd="sng" algn="ctr">
                          <a:solidFill>
                            <a:srgbClr val="415468"/>
                          </a:solidFill>
                          <a:prstDash val="solid"/>
                          <a:round/>
                          <a:headEnd type="none" w="med" len="med"/>
                          <a:tailEnd type="none" w="med" len="med"/>
                        </a:lnB>
                        <a:noFill/>
                      </a:tcPr>
                    </a:tc>
                    <a:extLst>
                      <a:ext uri="{0D108BD9-81ED-4DB2-BD59-A6C34878D82A}">
                        <a16:rowId xmlns:a16="http://schemas.microsoft.com/office/drawing/2014/main" val="2895697703"/>
                      </a:ext>
                    </a:extLst>
                  </a:tr>
                </a:tbl>
              </a:graphicData>
            </a:graphic>
          </p:graphicFrame>
        </mc:Choice>
        <mc:Fallback xmlns="">
          <p:graphicFrame>
            <p:nvGraphicFramePr>
              <p:cNvPr id="2" name="表格 3">
                <a:extLst>
                  <a:ext uri="{FF2B5EF4-FFF2-40B4-BE49-F238E27FC236}">
                    <a16:creationId xmlns:a16="http://schemas.microsoft.com/office/drawing/2014/main" id="{F03DBC30-0E58-4A1F-B5A4-DAF01C94F58B}"/>
                  </a:ext>
                </a:extLst>
              </p:cNvPr>
              <p:cNvGraphicFramePr>
                <a:graphicFrameLocks noGrp="1"/>
              </p:cNvGraphicFramePr>
              <p:nvPr>
                <p:extLst>
                  <p:ext uri="{D42A27DB-BD31-4B8C-83A1-F6EECF244321}">
                    <p14:modId xmlns:p14="http://schemas.microsoft.com/office/powerpoint/2010/main" val="519748852"/>
                  </p:ext>
                </p:extLst>
              </p:nvPr>
            </p:nvGraphicFramePr>
            <p:xfrm>
              <a:off x="1986970" y="1757629"/>
              <a:ext cx="8128000" cy="4871638"/>
            </p:xfrm>
            <a:graphic>
              <a:graphicData uri="http://schemas.openxmlformats.org/drawingml/2006/table">
                <a:tbl>
                  <a:tblPr firstRow="1" bandRow="1">
                    <a:tableStyleId>{F5AB1C69-6EDB-4FF4-983F-18BD219EF322}</a:tableStyleId>
                  </a:tblPr>
                  <a:tblGrid>
                    <a:gridCol w="8128000">
                      <a:extLst>
                        <a:ext uri="{9D8B030D-6E8A-4147-A177-3AD203B41FA5}">
                          <a16:colId xmlns:a16="http://schemas.microsoft.com/office/drawing/2014/main" val="4195351736"/>
                        </a:ext>
                      </a:extLst>
                    </a:gridCol>
                  </a:tblGrid>
                  <a:tr h="151067">
                    <a:tc>
                      <a:txBody>
                        <a:bodyPr/>
                        <a:lstStyle/>
                        <a:p>
                          <a:pPr algn="l">
                            <a:lnSpc>
                              <a:spcPts val="10"/>
                            </a:lnSpc>
                            <a:spcBef>
                              <a:spcPts val="0"/>
                            </a:spcBef>
                          </a:pPr>
                          <a:endParaRPr lang="en-US" altLang="zh-CN" sz="1800" b="0" dirty="0">
                            <a:solidFill>
                              <a:srgbClr val="415468"/>
                            </a:solidFill>
                            <a:latin typeface="Source Sans Pro" panose="020B0604020202020204" pitchFamily="34" charset="0"/>
                            <a:ea typeface="Cambria Math" panose="02040503050406030204" pitchFamily="18" charset="0"/>
                          </a:endParaRPr>
                        </a:p>
                      </a:txBody>
                      <a:tcPr anchor="ctr">
                        <a:lnT w="28575" cap="flat" cmpd="sng" algn="ctr">
                          <a:solidFill>
                            <a:srgbClr val="415468"/>
                          </a:solidFill>
                          <a:prstDash val="solid"/>
                          <a:round/>
                          <a:headEnd type="none" w="med" len="med"/>
                          <a:tailEnd type="none" w="med" len="med"/>
                        </a:lnT>
                        <a:lnB w="19050" cap="flat" cmpd="sng" algn="ctr">
                          <a:solidFill>
                            <a:srgbClr val="415468"/>
                          </a:solidFill>
                          <a:prstDash val="solid"/>
                          <a:round/>
                          <a:headEnd type="none" w="med" len="med"/>
                          <a:tailEnd type="none" w="med" len="med"/>
                        </a:lnB>
                        <a:noFill/>
                      </a:tcPr>
                    </a:tc>
                    <a:extLst>
                      <a:ext uri="{0D108BD9-81ED-4DB2-BD59-A6C34878D82A}">
                        <a16:rowId xmlns:a16="http://schemas.microsoft.com/office/drawing/2014/main" val="702566097"/>
                      </a:ext>
                    </a:extLst>
                  </a:tr>
                  <a:tr h="432000">
                    <a:tc>
                      <a:txBody>
                        <a:bodyPr/>
                        <a:lstStyle/>
                        <a:p>
                          <a:endParaRPr lang="zh-CN"/>
                        </a:p>
                      </a:txBody>
                      <a:tcPr anchor="ctr">
                        <a:lnT w="19050" cap="flat" cmpd="sng" algn="ctr">
                          <a:solidFill>
                            <a:srgbClr val="415468"/>
                          </a:solidFill>
                          <a:prstDash val="solid"/>
                          <a:round/>
                          <a:headEnd type="none" w="med" len="med"/>
                          <a:tailEnd type="none" w="med" len="med"/>
                        </a:lnT>
                        <a:blipFill>
                          <a:blip r:embed="rId4"/>
                          <a:stretch>
                            <a:fillRect l="-75" t="-39437" r="-225" b="-995775"/>
                          </a:stretch>
                        </a:blipFill>
                      </a:tcPr>
                    </a:tc>
                    <a:extLst>
                      <a:ext uri="{0D108BD9-81ED-4DB2-BD59-A6C34878D82A}">
                        <a16:rowId xmlns:a16="http://schemas.microsoft.com/office/drawing/2014/main" val="4076748384"/>
                      </a:ext>
                    </a:extLst>
                  </a:tr>
                  <a:tr h="480251">
                    <a:tc>
                      <a:txBody>
                        <a:bodyPr/>
                        <a:lstStyle/>
                        <a:p>
                          <a:endParaRPr lang="zh-CN"/>
                        </a:p>
                      </a:txBody>
                      <a:tcPr anchor="ctr">
                        <a:blipFill>
                          <a:blip r:embed="rId4"/>
                          <a:stretch>
                            <a:fillRect l="-75" t="-125316" r="-225" b="-794937"/>
                          </a:stretch>
                        </a:blipFill>
                      </a:tcPr>
                    </a:tc>
                    <a:extLst>
                      <a:ext uri="{0D108BD9-81ED-4DB2-BD59-A6C34878D82A}">
                        <a16:rowId xmlns:a16="http://schemas.microsoft.com/office/drawing/2014/main" val="1939707204"/>
                      </a:ext>
                    </a:extLst>
                  </a:tr>
                  <a:tr h="432000">
                    <a:tc>
                      <a:txBody>
                        <a:bodyPr/>
                        <a:lstStyle/>
                        <a:p>
                          <a:endParaRPr lang="zh-CN"/>
                        </a:p>
                      </a:txBody>
                      <a:tcPr anchor="ctr">
                        <a:lnB w="12700" cmpd="sng">
                          <a:noFill/>
                        </a:lnB>
                        <a:blipFill>
                          <a:blip r:embed="rId4"/>
                          <a:stretch>
                            <a:fillRect l="-75" t="-250704" r="-225" b="-784507"/>
                          </a:stretch>
                        </a:blipFill>
                      </a:tcPr>
                    </a:tc>
                    <a:extLst>
                      <a:ext uri="{0D108BD9-81ED-4DB2-BD59-A6C34878D82A}">
                        <a16:rowId xmlns:a16="http://schemas.microsoft.com/office/drawing/2014/main" val="4228343506"/>
                      </a:ext>
                    </a:extLst>
                  </a:tr>
                  <a:tr h="525131">
                    <a:tc>
                      <a:txBody>
                        <a:bodyPr/>
                        <a:lstStyle/>
                        <a:p>
                          <a:endParaRPr lang="zh-CN"/>
                        </a:p>
                      </a:txBody>
                      <a:tcPr anchor="ctr">
                        <a:lnT w="12700" cmpd="sng">
                          <a:noFill/>
                        </a:lnT>
                        <a:lnB w="12700" cmpd="sng">
                          <a:noFill/>
                        </a:lnB>
                        <a:blipFill>
                          <a:blip r:embed="rId4"/>
                          <a:stretch>
                            <a:fillRect l="-75" t="-289535" r="-225" b="-547674"/>
                          </a:stretch>
                        </a:blipFill>
                      </a:tcPr>
                    </a:tc>
                    <a:extLst>
                      <a:ext uri="{0D108BD9-81ED-4DB2-BD59-A6C34878D82A}">
                        <a16:rowId xmlns:a16="http://schemas.microsoft.com/office/drawing/2014/main" val="298666407"/>
                      </a:ext>
                    </a:extLst>
                  </a:tr>
                  <a:tr h="432000">
                    <a:tc>
                      <a:txBody>
                        <a:bodyPr/>
                        <a:lstStyle/>
                        <a:p>
                          <a:endParaRPr lang="zh-CN"/>
                        </a:p>
                      </a:txBody>
                      <a:tcPr anchor="ctr">
                        <a:lnT w="12700" cmpd="sng">
                          <a:noFill/>
                        </a:lnT>
                        <a:lnB w="12700" cmpd="sng">
                          <a:noFill/>
                        </a:lnB>
                        <a:blipFill>
                          <a:blip r:embed="rId4"/>
                          <a:stretch>
                            <a:fillRect l="-75" t="-471831" r="-225" b="-563380"/>
                          </a:stretch>
                        </a:blipFill>
                      </a:tcPr>
                    </a:tc>
                    <a:extLst>
                      <a:ext uri="{0D108BD9-81ED-4DB2-BD59-A6C34878D82A}">
                        <a16:rowId xmlns:a16="http://schemas.microsoft.com/office/drawing/2014/main" val="1075968821"/>
                      </a:ext>
                    </a:extLst>
                  </a:tr>
                  <a:tr h="432000">
                    <a:tc>
                      <a:txBody>
                        <a:bodyPr/>
                        <a:lstStyle/>
                        <a:p>
                          <a:endParaRPr lang="zh-CN"/>
                        </a:p>
                      </a:txBody>
                      <a:tcPr anchor="ctr">
                        <a:lnT w="12700" cmpd="sng">
                          <a:noFill/>
                        </a:lnT>
                        <a:lnB w="12700" cmpd="sng">
                          <a:noFill/>
                        </a:lnB>
                        <a:blipFill>
                          <a:blip r:embed="rId4"/>
                          <a:stretch>
                            <a:fillRect l="-75" t="-571831" r="-225" b="-463380"/>
                          </a:stretch>
                        </a:blipFill>
                      </a:tcPr>
                    </a:tc>
                    <a:extLst>
                      <a:ext uri="{0D108BD9-81ED-4DB2-BD59-A6C34878D82A}">
                        <a16:rowId xmlns:a16="http://schemas.microsoft.com/office/drawing/2014/main" val="440544567"/>
                      </a:ext>
                    </a:extLst>
                  </a:tr>
                  <a:tr h="432000">
                    <a:tc>
                      <a:txBody>
                        <a:bodyPr/>
                        <a:lstStyle/>
                        <a:p>
                          <a:endParaRPr lang="zh-CN"/>
                        </a:p>
                      </a:txBody>
                      <a:tcPr anchor="ctr">
                        <a:lnT w="12700" cmpd="sng">
                          <a:noFill/>
                        </a:lnT>
                        <a:lnB w="12700" cmpd="sng">
                          <a:noFill/>
                        </a:lnB>
                        <a:blipFill>
                          <a:blip r:embed="rId4"/>
                          <a:stretch>
                            <a:fillRect l="-75" t="-671831" r="-225" b="-363380"/>
                          </a:stretch>
                        </a:blipFill>
                      </a:tcPr>
                    </a:tc>
                    <a:extLst>
                      <a:ext uri="{0D108BD9-81ED-4DB2-BD59-A6C34878D82A}">
                        <a16:rowId xmlns:a16="http://schemas.microsoft.com/office/drawing/2014/main" val="3209684932"/>
                      </a:ext>
                    </a:extLst>
                  </a:tr>
                  <a:tr h="432000">
                    <a:tc>
                      <a:txBody>
                        <a:bodyPr/>
                        <a:lstStyle/>
                        <a:p>
                          <a:pPr marL="0" marR="0" lvl="0" indent="0" algn="l" defTabSz="914400" rtl="0" eaLnBrk="1" fontAlgn="auto" latinLnBrk="0" hangingPunct="1">
                            <a:lnSpc>
                              <a:spcPct val="100000"/>
                            </a:lnSpc>
                            <a:spcBef>
                              <a:spcPts val="0"/>
                            </a:spcBef>
                            <a:spcAft>
                              <a:spcPts val="0"/>
                            </a:spcAft>
                            <a:buClrTx/>
                            <a:buSzPct val="60000"/>
                            <a:buFont typeface="Wingdings" panose="05000000000000000000" pitchFamily="2" charset="2"/>
                            <a:buNone/>
                            <a:tabLst/>
                            <a:defRPr/>
                          </a:pPr>
                          <a:r>
                            <a:rPr lang="zh-CN" altLang="en-US" dirty="0">
                              <a:solidFill>
                                <a:srgbClr val="415468"/>
                              </a:solidFill>
                            </a:rPr>
                            <a:t>输出</a:t>
                          </a:r>
                          <a:r>
                            <a:rPr lang="zh-CN" altLang="en-US" sz="1800" dirty="0">
                              <a:solidFill>
                                <a:srgbClr val="34495E"/>
                              </a:solidFill>
                              <a:latin typeface="Source Sans Pro" panose="020B0604020202020204" pitchFamily="34" charset="0"/>
                            </a:rPr>
                            <a:t>最终的强分类器</a:t>
                          </a:r>
                          <a:r>
                            <a:rPr lang="en-US" altLang="zh-CN" sz="1800" dirty="0">
                              <a:solidFill>
                                <a:srgbClr val="34495E"/>
                              </a:solidFill>
                              <a:latin typeface="Source Sans Pro" panose="020B0604020202020204" pitchFamily="34" charset="0"/>
                            </a:rPr>
                            <a:t>:</a:t>
                          </a:r>
                          <a:endParaRPr lang="en-US" altLang="zh-CN" dirty="0">
                            <a:solidFill>
                              <a:srgbClr val="415468"/>
                            </a:solidFill>
                          </a:endParaRPr>
                        </a:p>
                      </a:txBody>
                      <a:tcPr anchor="ctr">
                        <a:lnT w="12700" cmpd="sng">
                          <a:noFill/>
                        </a:lnT>
                        <a:lnB w="12700" cmpd="sng">
                          <a:noFill/>
                        </a:lnB>
                        <a:noFill/>
                      </a:tcPr>
                    </a:tc>
                    <a:extLst>
                      <a:ext uri="{0D108BD9-81ED-4DB2-BD59-A6C34878D82A}">
                        <a16:rowId xmlns:a16="http://schemas.microsoft.com/office/drawing/2014/main" val="1751060259"/>
                      </a:ext>
                    </a:extLst>
                  </a:tr>
                  <a:tr h="974535">
                    <a:tc>
                      <a:txBody>
                        <a:bodyPr/>
                        <a:lstStyle/>
                        <a:p>
                          <a:endParaRPr lang="zh-CN"/>
                        </a:p>
                      </a:txBody>
                      <a:tcPr anchor="ctr">
                        <a:lnT w="12700" cmpd="sng">
                          <a:noFill/>
                        </a:lnT>
                        <a:lnB w="19050" cap="flat" cmpd="sng" algn="ctr">
                          <a:solidFill>
                            <a:srgbClr val="415468"/>
                          </a:solidFill>
                          <a:prstDash val="solid"/>
                          <a:round/>
                          <a:headEnd type="none" w="med" len="med"/>
                          <a:tailEnd type="none" w="med" len="med"/>
                        </a:lnB>
                        <a:blipFill>
                          <a:blip r:embed="rId4"/>
                          <a:stretch>
                            <a:fillRect l="-75" t="-386875" r="-225" b="-16875"/>
                          </a:stretch>
                        </a:blipFill>
                      </a:tcPr>
                    </a:tc>
                    <a:extLst>
                      <a:ext uri="{0D108BD9-81ED-4DB2-BD59-A6C34878D82A}">
                        <a16:rowId xmlns:a16="http://schemas.microsoft.com/office/drawing/2014/main" val="2428985422"/>
                      </a:ext>
                    </a:extLst>
                  </a:tr>
                  <a:tr h="148654">
                    <a:tc>
                      <a:txBody>
                        <a:bodyPr/>
                        <a:lstStyle/>
                        <a:p>
                          <a:pPr marL="457200" lvl="1" indent="0">
                            <a:lnSpc>
                              <a:spcPts val="10"/>
                            </a:lnSpc>
                            <a:buSzPct val="60000"/>
                            <a:buFont typeface="Wingdings" panose="05000000000000000000" pitchFamily="2" charset="2"/>
                            <a:buNone/>
                          </a:pPr>
                          <a:endParaRPr lang="en-US" altLang="zh-CN" dirty="0">
                            <a:solidFill>
                              <a:srgbClr val="415468"/>
                            </a:solidFill>
                          </a:endParaRPr>
                        </a:p>
                      </a:txBody>
                      <a:tcPr anchor="ctr">
                        <a:lnT w="19050" cap="flat" cmpd="sng" algn="ctr">
                          <a:solidFill>
                            <a:srgbClr val="415468"/>
                          </a:solidFill>
                          <a:prstDash val="solid"/>
                          <a:round/>
                          <a:headEnd type="none" w="med" len="med"/>
                          <a:tailEnd type="none" w="med" len="med"/>
                        </a:lnT>
                        <a:lnB w="28575" cap="flat" cmpd="sng" algn="ctr">
                          <a:solidFill>
                            <a:srgbClr val="415468"/>
                          </a:solidFill>
                          <a:prstDash val="solid"/>
                          <a:round/>
                          <a:headEnd type="none" w="med" len="med"/>
                          <a:tailEnd type="none" w="med" len="med"/>
                        </a:lnB>
                        <a:noFill/>
                      </a:tcPr>
                    </a:tc>
                    <a:extLst>
                      <a:ext uri="{0D108BD9-81ED-4DB2-BD59-A6C34878D82A}">
                        <a16:rowId xmlns:a16="http://schemas.microsoft.com/office/drawing/2014/main" val="2895697703"/>
                      </a:ext>
                    </a:extLst>
                  </a:tr>
                </a:tbl>
              </a:graphicData>
            </a:graphic>
          </p:graphicFrame>
        </mc:Fallback>
      </mc:AlternateContent>
      <p:sp>
        <p:nvSpPr>
          <p:cNvPr id="11" name="文本框 10">
            <a:extLst>
              <a:ext uri="{FF2B5EF4-FFF2-40B4-BE49-F238E27FC236}">
                <a16:creationId xmlns:a16="http://schemas.microsoft.com/office/drawing/2014/main" id="{FDB5B0A2-A7C9-4007-AC87-3C61F23CF7C0}"/>
              </a:ext>
            </a:extLst>
          </p:cNvPr>
          <p:cNvSpPr txBox="1"/>
          <p:nvPr/>
        </p:nvSpPr>
        <p:spPr>
          <a:xfrm>
            <a:off x="5075948" y="1357519"/>
            <a:ext cx="1950043" cy="400110"/>
          </a:xfrm>
          <a:prstGeom prst="rect">
            <a:avLst/>
          </a:prstGeom>
          <a:noFill/>
        </p:spPr>
        <p:txBody>
          <a:bodyPr wrap="square" rtlCol="0">
            <a:spAutoFit/>
          </a:bodyPr>
          <a:lstStyle/>
          <a:p>
            <a:pPr algn="just" fontAlgn="auto">
              <a:extLst>
                <a:ext uri="{35155182-B16C-46BC-9424-99874614C6A1}">
                  <wpsdc:indentchars xmlns="" xmlns:wpsdc="http://www.wps.cn/officeDocument/2017/drawingmlCustomData" val="200" checksum="282533468"/>
                </a:ext>
              </a:extLst>
            </a:pPr>
            <a:r>
              <a:rPr lang="en-US" altLang="zh-CN" sz="2000" dirty="0">
                <a:solidFill>
                  <a:schemeClr val="tx2"/>
                </a:solidFill>
                <a:latin typeface="+mj-ea"/>
                <a:ea typeface="+mj-ea"/>
              </a:rPr>
              <a:t>AdaBoost</a:t>
            </a:r>
            <a:r>
              <a:rPr lang="zh-CN" altLang="en-US" sz="2000" dirty="0">
                <a:solidFill>
                  <a:schemeClr val="tx2"/>
                </a:solidFill>
                <a:latin typeface="+mj-ea"/>
                <a:ea typeface="+mj-ea"/>
              </a:rPr>
              <a:t>算法</a:t>
            </a:r>
          </a:p>
        </p:txBody>
      </p:sp>
    </p:spTree>
    <p:custDataLst>
      <p:tags r:id="rId1"/>
    </p:custDataLst>
    <p:extLst>
      <p:ext uri="{BB962C8B-B14F-4D97-AF65-F5344CB8AC3E}">
        <p14:creationId xmlns:p14="http://schemas.microsoft.com/office/powerpoint/2010/main" val="33416212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en-US" altLang="zh-CN" dirty="0"/>
              <a:t>AdaBoost</a:t>
            </a:r>
            <a:r>
              <a:rPr lang="zh-CN" altLang="en-US" dirty="0"/>
              <a:t>分类算法</a:t>
            </a:r>
          </a:p>
        </p:txBody>
      </p:sp>
      <p:sp>
        <p:nvSpPr>
          <p:cNvPr id="12" name="文本框 11">
            <a:extLst>
              <a:ext uri="{FF2B5EF4-FFF2-40B4-BE49-F238E27FC236}">
                <a16:creationId xmlns:a16="http://schemas.microsoft.com/office/drawing/2014/main" id="{C9E0F771-BB0D-48E1-9885-9E3DCADCAF77}"/>
              </a:ext>
            </a:extLst>
          </p:cNvPr>
          <p:cNvSpPr txBox="1"/>
          <p:nvPr/>
        </p:nvSpPr>
        <p:spPr>
          <a:xfrm>
            <a:off x="515938" y="1385739"/>
            <a:ext cx="3177222" cy="605166"/>
          </a:xfrm>
          <a:prstGeom prst="rect">
            <a:avLst/>
          </a:prstGeom>
          <a:noFill/>
        </p:spPr>
        <p:txBody>
          <a:bodyPr wrap="square" rtlCol="0">
            <a:spAutoFit/>
          </a:bodyPr>
          <a:lstStyle/>
          <a:p>
            <a:pPr algn="just">
              <a:lnSpc>
                <a:spcPct val="130000"/>
              </a:lnSpc>
            </a:pPr>
            <a:r>
              <a:rPr lang="en-US" altLang="zh-CN" sz="2800" dirty="0">
                <a:gradFill>
                  <a:gsLst>
                    <a:gs pos="100000">
                      <a:schemeClr val="accent4"/>
                    </a:gs>
                    <a:gs pos="23000">
                      <a:schemeClr val="accent1">
                        <a:alpha val="95000"/>
                      </a:schemeClr>
                    </a:gs>
                  </a:gsLst>
                  <a:lin ang="2700000" scaled="1"/>
                </a:gradFill>
                <a:latin typeface="+mj-lt"/>
                <a:ea typeface="+mj-ea"/>
              </a:rPr>
              <a:t>AdaBoost</a:t>
            </a:r>
            <a:r>
              <a:rPr lang="zh-CN" altLang="en-US" sz="2800" dirty="0">
                <a:gradFill>
                  <a:gsLst>
                    <a:gs pos="100000">
                      <a:schemeClr val="accent4"/>
                    </a:gs>
                    <a:gs pos="23000">
                      <a:schemeClr val="accent1">
                        <a:alpha val="95000"/>
                      </a:schemeClr>
                    </a:gs>
                  </a:gsLst>
                  <a:lin ang="2700000" scaled="1"/>
                </a:gradFill>
                <a:latin typeface="+mj-lt"/>
                <a:ea typeface="+mj-ea"/>
              </a:rPr>
              <a:t>分类算法</a:t>
            </a:r>
            <a:endParaRPr lang="en-US" altLang="zh-CN" sz="2800" dirty="0">
              <a:gradFill>
                <a:gsLst>
                  <a:gs pos="100000">
                    <a:schemeClr val="accent4"/>
                  </a:gs>
                  <a:gs pos="23000">
                    <a:schemeClr val="accent1">
                      <a:alpha val="95000"/>
                    </a:schemeClr>
                  </a:gs>
                </a:gsLst>
                <a:lin ang="2700000" scaled="1"/>
              </a:gradFill>
              <a:latin typeface="+mj-lt"/>
              <a:ea typeface="+mj-ea"/>
            </a:endParaRPr>
          </a:p>
        </p:txBody>
      </p:sp>
      <p:cxnSp>
        <p:nvCxnSpPr>
          <p:cNvPr id="13" name="直接连接符 12">
            <a:extLst>
              <a:ext uri="{FF2B5EF4-FFF2-40B4-BE49-F238E27FC236}">
                <a16:creationId xmlns:a16="http://schemas.microsoft.com/office/drawing/2014/main" id="{7A51B91E-A968-455D-8924-5AF42430A4B2}"/>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A7F04DE8-55DF-4957-AF5C-8CA0AD8F87BE}"/>
                  </a:ext>
                </a:extLst>
              </p:cNvPr>
              <p:cNvSpPr txBox="1"/>
              <p:nvPr/>
            </p:nvSpPr>
            <p:spPr>
              <a:xfrm>
                <a:off x="515938" y="2097225"/>
                <a:ext cx="11070064" cy="532518"/>
              </a:xfrm>
              <a:prstGeom prst="rect">
                <a:avLst/>
              </a:prstGeom>
              <a:noFill/>
            </p:spPr>
            <p:txBody>
              <a:bodyPr wrap="square" rtlCol="0" anchor="ctr">
                <a:spAutoFit/>
              </a:bodyPr>
              <a:lstStyle>
                <a:defPPr>
                  <a:defRPr lang="zh-CN"/>
                </a:defPPr>
                <a:lvl1pPr algn="just" fontAlgn="auto">
                  <a:lnSpc>
                    <a:spcPct val="130000"/>
                  </a:lnSpc>
                  <a:defRPr sz="2000">
                    <a:solidFill>
                      <a:schemeClr val="tx2"/>
                    </a:solidFill>
                  </a:defRPr>
                  <a:extLst>
                    <a:ext uri="{35155182-B16C-46BC-9424-99874614C6A1}">
                      <wpsdc:indentchars xmlns="" xmlns:wpsdc="http://www.wps.cn/officeDocument/2017/drawingmlCustomData" val="200" checksum="282533468"/>
                    </a:ext>
                  </a:extLst>
                </a:lvl1pPr>
              </a:lstStyle>
              <a:p>
                <a:pPr marL="342900" indent="-342900" algn="l">
                  <a:spcBef>
                    <a:spcPts val="600"/>
                  </a:spcBef>
                  <a:buFont typeface="Arial" panose="020B0604020202020204" pitchFamily="34" charset="0"/>
                  <a:buChar char="•"/>
                </a:pPr>
                <a:r>
                  <a:rPr lang="zh-CN" altLang="en-US" sz="2300" dirty="0">
                    <a:solidFill>
                      <a:srgbClr val="34495E"/>
                    </a:solidFill>
                    <a:latin typeface="Source Sans Pro" panose="020B0604020202020204" pitchFamily="34" charset="0"/>
                  </a:rPr>
                  <a:t>给定训练集</a:t>
                </a:r>
                <a14:m>
                  <m:oMath xmlns:m="http://schemas.openxmlformats.org/officeDocument/2006/math">
                    <m:r>
                      <a:rPr lang="en-US" altLang="zh-CN" sz="2300" b="0" i="1" smtClean="0">
                        <a:solidFill>
                          <a:srgbClr val="34495E"/>
                        </a:solidFill>
                        <a:latin typeface="Cambria Math" panose="02040503050406030204" pitchFamily="18" charset="0"/>
                      </a:rPr>
                      <m:t>𝑇</m:t>
                    </m:r>
                    <m:r>
                      <a:rPr lang="en-US" altLang="zh-CN" sz="2300" b="0" i="1" smtClean="0">
                        <a:solidFill>
                          <a:srgbClr val="34495E"/>
                        </a:solidFill>
                        <a:latin typeface="Cambria Math" panose="02040503050406030204" pitchFamily="18" charset="0"/>
                      </a:rPr>
                      <m:t>=</m:t>
                    </m:r>
                    <m:d>
                      <m:dPr>
                        <m:begChr m:val="{"/>
                        <m:endChr m:val="}"/>
                        <m:ctrlPr>
                          <a:rPr lang="en-US" altLang="zh-CN" sz="2300" b="0" i="1" smtClean="0">
                            <a:solidFill>
                              <a:srgbClr val="34495E"/>
                            </a:solidFill>
                            <a:latin typeface="Cambria Math" panose="02040503050406030204" pitchFamily="18" charset="0"/>
                          </a:rPr>
                        </m:ctrlPr>
                      </m:dPr>
                      <m:e>
                        <m:d>
                          <m:dPr>
                            <m:ctrlPr>
                              <a:rPr lang="en-US" altLang="zh-CN" sz="2300" b="0" i="1" smtClean="0">
                                <a:solidFill>
                                  <a:srgbClr val="34495E"/>
                                </a:solidFill>
                                <a:latin typeface="Cambria Math" panose="02040503050406030204" pitchFamily="18" charset="0"/>
                              </a:rPr>
                            </m:ctrlPr>
                          </m:dPr>
                          <m:e>
                            <m:sSub>
                              <m:sSubPr>
                                <m:ctrlPr>
                                  <a:rPr lang="en-US" altLang="zh-CN" sz="2300" b="0" i="1" smtClean="0">
                                    <a:solidFill>
                                      <a:srgbClr val="34495E"/>
                                    </a:solidFill>
                                    <a:latin typeface="Cambria Math" panose="02040503050406030204" pitchFamily="18" charset="0"/>
                                  </a:rPr>
                                </m:ctrlPr>
                              </m:sSubPr>
                              <m:e>
                                <m:r>
                                  <a:rPr lang="en-US" altLang="zh-CN" sz="2300" b="0" i="1" smtClean="0">
                                    <a:solidFill>
                                      <a:srgbClr val="34495E"/>
                                    </a:solidFill>
                                    <a:latin typeface="Cambria Math" panose="02040503050406030204" pitchFamily="18" charset="0"/>
                                  </a:rPr>
                                  <m:t>𝑥</m:t>
                                </m:r>
                              </m:e>
                              <m:sub>
                                <m:r>
                                  <a:rPr lang="en-US" altLang="zh-CN" sz="2300" b="0" i="1" smtClean="0">
                                    <a:solidFill>
                                      <a:srgbClr val="34495E"/>
                                    </a:solidFill>
                                    <a:latin typeface="Cambria Math" panose="02040503050406030204" pitchFamily="18" charset="0"/>
                                  </a:rPr>
                                  <m:t>1</m:t>
                                </m:r>
                              </m:sub>
                            </m:sSub>
                            <m:r>
                              <a:rPr lang="en-US" altLang="zh-CN" sz="2300" b="0" i="1" smtClean="0">
                                <a:solidFill>
                                  <a:srgbClr val="34495E"/>
                                </a:solidFill>
                                <a:latin typeface="Cambria Math" panose="02040503050406030204" pitchFamily="18" charset="0"/>
                              </a:rPr>
                              <m:t>,</m:t>
                            </m:r>
                            <m:sSub>
                              <m:sSubPr>
                                <m:ctrlPr>
                                  <a:rPr lang="en-US" altLang="zh-CN" sz="2300" b="0" i="1" smtClean="0">
                                    <a:solidFill>
                                      <a:srgbClr val="34495E"/>
                                    </a:solidFill>
                                    <a:latin typeface="Cambria Math" panose="02040503050406030204" pitchFamily="18" charset="0"/>
                                  </a:rPr>
                                </m:ctrlPr>
                              </m:sSubPr>
                              <m:e>
                                <m:r>
                                  <a:rPr lang="en-US" altLang="zh-CN" sz="2300" b="0" i="1" smtClean="0">
                                    <a:solidFill>
                                      <a:srgbClr val="34495E"/>
                                    </a:solidFill>
                                    <a:latin typeface="Cambria Math" panose="02040503050406030204" pitchFamily="18" charset="0"/>
                                  </a:rPr>
                                  <m:t>𝑦</m:t>
                                </m:r>
                              </m:e>
                              <m:sub>
                                <m:r>
                                  <a:rPr lang="en-US" altLang="zh-CN" sz="2300" i="1">
                                    <a:solidFill>
                                      <a:srgbClr val="34495E"/>
                                    </a:solidFill>
                                    <a:latin typeface="Cambria Math" panose="02040503050406030204" pitchFamily="18" charset="0"/>
                                  </a:rPr>
                                  <m:t>1</m:t>
                                </m:r>
                              </m:sub>
                            </m:sSub>
                          </m:e>
                        </m:d>
                        <m:r>
                          <a:rPr lang="en-US" altLang="zh-CN" sz="2300" b="0" i="1" smtClean="0">
                            <a:solidFill>
                              <a:srgbClr val="34495E"/>
                            </a:solidFill>
                            <a:latin typeface="Cambria Math" panose="02040503050406030204" pitchFamily="18" charset="0"/>
                          </a:rPr>
                          <m:t>,</m:t>
                        </m:r>
                        <m:d>
                          <m:dPr>
                            <m:ctrlPr>
                              <a:rPr lang="en-US" altLang="zh-CN" sz="2300" b="0" i="1" smtClean="0">
                                <a:solidFill>
                                  <a:srgbClr val="34495E"/>
                                </a:solidFill>
                                <a:latin typeface="Cambria Math" panose="02040503050406030204" pitchFamily="18" charset="0"/>
                              </a:rPr>
                            </m:ctrlPr>
                          </m:dPr>
                          <m:e>
                            <m:sSub>
                              <m:sSubPr>
                                <m:ctrlPr>
                                  <a:rPr lang="en-US" altLang="zh-CN" sz="2300" b="0" i="1" smtClean="0">
                                    <a:solidFill>
                                      <a:srgbClr val="34495E"/>
                                    </a:solidFill>
                                    <a:latin typeface="Cambria Math" panose="02040503050406030204" pitchFamily="18" charset="0"/>
                                  </a:rPr>
                                </m:ctrlPr>
                              </m:sSubPr>
                              <m:e>
                                <m:r>
                                  <a:rPr lang="en-US" altLang="zh-CN" sz="2300" i="1">
                                    <a:solidFill>
                                      <a:srgbClr val="34495E"/>
                                    </a:solidFill>
                                    <a:latin typeface="Cambria Math" panose="02040503050406030204" pitchFamily="18" charset="0"/>
                                  </a:rPr>
                                  <m:t>𝑥</m:t>
                                </m:r>
                              </m:e>
                              <m:sub>
                                <m:r>
                                  <a:rPr lang="en-US" altLang="zh-CN" sz="2300" b="0" i="1" smtClean="0">
                                    <a:solidFill>
                                      <a:srgbClr val="34495E"/>
                                    </a:solidFill>
                                    <a:latin typeface="Cambria Math" panose="02040503050406030204" pitchFamily="18" charset="0"/>
                                  </a:rPr>
                                  <m:t>2</m:t>
                                </m:r>
                              </m:sub>
                            </m:sSub>
                            <m:r>
                              <a:rPr lang="en-US" altLang="zh-CN" sz="2300" b="0" i="1" smtClean="0">
                                <a:solidFill>
                                  <a:srgbClr val="34495E"/>
                                </a:solidFill>
                                <a:latin typeface="Cambria Math" panose="02040503050406030204" pitchFamily="18" charset="0"/>
                              </a:rPr>
                              <m:t>,</m:t>
                            </m:r>
                            <m:sSub>
                              <m:sSubPr>
                                <m:ctrlPr>
                                  <a:rPr lang="en-US" altLang="zh-CN" sz="2300" b="0" i="1">
                                    <a:solidFill>
                                      <a:srgbClr val="34495E"/>
                                    </a:solidFill>
                                    <a:latin typeface="Cambria Math" panose="02040503050406030204" pitchFamily="18" charset="0"/>
                                  </a:rPr>
                                </m:ctrlPr>
                              </m:sSubPr>
                              <m:e>
                                <m:r>
                                  <a:rPr lang="en-US" altLang="zh-CN" sz="2300" i="1">
                                    <a:solidFill>
                                      <a:srgbClr val="34495E"/>
                                    </a:solidFill>
                                    <a:latin typeface="Cambria Math" panose="02040503050406030204" pitchFamily="18" charset="0"/>
                                  </a:rPr>
                                  <m:t>𝑦</m:t>
                                </m:r>
                              </m:e>
                              <m:sub>
                                <m:r>
                                  <a:rPr lang="en-US" altLang="zh-CN" sz="2300" b="0" i="1" smtClean="0">
                                    <a:solidFill>
                                      <a:srgbClr val="34495E"/>
                                    </a:solidFill>
                                    <a:latin typeface="Cambria Math" panose="02040503050406030204" pitchFamily="18" charset="0"/>
                                  </a:rPr>
                                  <m:t>2</m:t>
                                </m:r>
                              </m:sub>
                            </m:sSub>
                          </m:e>
                        </m:d>
                        <m:r>
                          <a:rPr lang="en-US" altLang="zh-CN" sz="2300" b="0" i="1" smtClean="0">
                            <a:solidFill>
                              <a:srgbClr val="34495E"/>
                            </a:solidFill>
                            <a:latin typeface="Cambria Math" panose="02040503050406030204" pitchFamily="18" charset="0"/>
                          </a:rPr>
                          <m:t>,</m:t>
                        </m:r>
                        <m:r>
                          <a:rPr lang="en-US" altLang="zh-CN" sz="2300" b="0" i="1" smtClean="0">
                            <a:solidFill>
                              <a:srgbClr val="34495E"/>
                            </a:solidFill>
                            <a:latin typeface="Cambria Math" panose="02040503050406030204" pitchFamily="18" charset="0"/>
                            <a:ea typeface="Cambria Math" panose="02040503050406030204" pitchFamily="18" charset="0"/>
                          </a:rPr>
                          <m:t>⋯,</m:t>
                        </m:r>
                        <m:d>
                          <m:dPr>
                            <m:ctrlPr>
                              <a:rPr lang="en-US" altLang="zh-CN" sz="2300" b="0" i="1" smtClean="0">
                                <a:solidFill>
                                  <a:srgbClr val="34495E"/>
                                </a:solidFill>
                                <a:latin typeface="Cambria Math" panose="02040503050406030204" pitchFamily="18" charset="0"/>
                                <a:ea typeface="Cambria Math" panose="02040503050406030204" pitchFamily="18" charset="0"/>
                              </a:rPr>
                            </m:ctrlPr>
                          </m:dPr>
                          <m:e>
                            <m:sSub>
                              <m:sSubPr>
                                <m:ctrlPr>
                                  <a:rPr lang="en-US" altLang="zh-CN" sz="2300" b="0" i="1">
                                    <a:solidFill>
                                      <a:srgbClr val="34495E"/>
                                    </a:solidFill>
                                    <a:latin typeface="Cambria Math" panose="02040503050406030204" pitchFamily="18" charset="0"/>
                                    <a:ea typeface="Cambria Math" panose="02040503050406030204" pitchFamily="18" charset="0"/>
                                  </a:rPr>
                                </m:ctrlPr>
                              </m:sSubPr>
                              <m:e>
                                <m:r>
                                  <a:rPr lang="en-US" altLang="zh-CN" sz="2300" i="1">
                                    <a:solidFill>
                                      <a:srgbClr val="34495E"/>
                                    </a:solidFill>
                                    <a:latin typeface="Cambria Math" panose="02040503050406030204" pitchFamily="18" charset="0"/>
                                  </a:rPr>
                                  <m:t>𝑥</m:t>
                                </m:r>
                              </m:e>
                              <m:sub>
                                <m:r>
                                  <a:rPr lang="en-US" altLang="zh-CN" sz="2300" b="0" i="1" smtClean="0">
                                    <a:solidFill>
                                      <a:srgbClr val="34495E"/>
                                    </a:solidFill>
                                    <a:latin typeface="Cambria Math" panose="02040503050406030204" pitchFamily="18" charset="0"/>
                                  </a:rPr>
                                  <m:t>𝑁</m:t>
                                </m:r>
                              </m:sub>
                            </m:sSub>
                            <m:r>
                              <a:rPr lang="en-US" altLang="zh-CN" sz="2300" b="0" i="1" smtClean="0">
                                <a:solidFill>
                                  <a:srgbClr val="34495E"/>
                                </a:solidFill>
                                <a:latin typeface="Cambria Math" panose="02040503050406030204" pitchFamily="18" charset="0"/>
                              </a:rPr>
                              <m:t>,</m:t>
                            </m:r>
                            <m:sSub>
                              <m:sSubPr>
                                <m:ctrlPr>
                                  <a:rPr lang="en-US" altLang="zh-CN" sz="2300" b="0" i="1">
                                    <a:solidFill>
                                      <a:srgbClr val="34495E"/>
                                    </a:solidFill>
                                    <a:latin typeface="Cambria Math" panose="02040503050406030204" pitchFamily="18" charset="0"/>
                                  </a:rPr>
                                </m:ctrlPr>
                              </m:sSubPr>
                              <m:e>
                                <m:r>
                                  <a:rPr lang="en-US" altLang="zh-CN" sz="2300" i="1">
                                    <a:solidFill>
                                      <a:srgbClr val="34495E"/>
                                    </a:solidFill>
                                    <a:latin typeface="Cambria Math" panose="02040503050406030204" pitchFamily="18" charset="0"/>
                                  </a:rPr>
                                  <m:t>𝑦</m:t>
                                </m:r>
                              </m:e>
                              <m:sub>
                                <m:r>
                                  <a:rPr lang="en-US" altLang="zh-CN" sz="2300" b="0" i="1" smtClean="0">
                                    <a:solidFill>
                                      <a:srgbClr val="34495E"/>
                                    </a:solidFill>
                                    <a:latin typeface="Cambria Math" panose="02040503050406030204" pitchFamily="18" charset="0"/>
                                  </a:rPr>
                                  <m:t>𝑁</m:t>
                                </m:r>
                              </m:sub>
                            </m:sSub>
                          </m:e>
                        </m:d>
                      </m:e>
                    </m:d>
                    <m:r>
                      <a:rPr lang="en-US" altLang="zh-CN" sz="2300" b="0" i="1" smtClean="0">
                        <a:solidFill>
                          <a:srgbClr val="34495E"/>
                        </a:solidFill>
                        <a:latin typeface="Cambria Math" panose="02040503050406030204" pitchFamily="18" charset="0"/>
                      </a:rPr>
                      <m:t>,</m:t>
                    </m:r>
                    <m:r>
                      <a:rPr lang="zh-CN" altLang="en-US" sz="2300" i="1" smtClean="0">
                        <a:solidFill>
                          <a:srgbClr val="34495E"/>
                        </a:solidFill>
                        <a:latin typeface="Cambria Math" panose="02040503050406030204" pitchFamily="18" charset="0"/>
                      </a:rPr>
                      <m:t>其中</m:t>
                    </m:r>
                    <m:sSub>
                      <m:sSubPr>
                        <m:ctrlPr>
                          <a:rPr lang="en-US" altLang="zh-CN" sz="2300" i="1">
                            <a:solidFill>
                              <a:srgbClr val="34495E"/>
                            </a:solidFill>
                            <a:latin typeface="Cambria Math" panose="02040503050406030204" pitchFamily="18" charset="0"/>
                            <a:ea typeface="Cambria Math" panose="02040503050406030204" pitchFamily="18" charset="0"/>
                          </a:rPr>
                        </m:ctrlPr>
                      </m:sSubPr>
                      <m:e>
                        <m:r>
                          <a:rPr lang="en-US" altLang="zh-CN" sz="2300" i="1">
                            <a:solidFill>
                              <a:srgbClr val="34495E"/>
                            </a:solidFill>
                            <a:latin typeface="Cambria Math" panose="02040503050406030204" pitchFamily="18" charset="0"/>
                          </a:rPr>
                          <m:t>𝑥</m:t>
                        </m:r>
                      </m:e>
                      <m:sub>
                        <m:r>
                          <a:rPr lang="en-US" altLang="zh-CN" sz="2300" b="0" i="1" smtClean="0">
                            <a:solidFill>
                              <a:srgbClr val="34495E"/>
                            </a:solidFill>
                            <a:latin typeface="Cambria Math" panose="02040503050406030204" pitchFamily="18" charset="0"/>
                          </a:rPr>
                          <m:t>𝑖</m:t>
                        </m:r>
                      </m:sub>
                    </m:sSub>
                    <m:r>
                      <a:rPr lang="en-US" altLang="zh-CN" sz="2300" i="1" smtClean="0">
                        <a:solidFill>
                          <a:srgbClr val="34495E"/>
                        </a:solidFill>
                        <a:latin typeface="Cambria Math" panose="02040503050406030204" pitchFamily="18" charset="0"/>
                        <a:ea typeface="Cambria Math" panose="02040503050406030204" pitchFamily="18" charset="0"/>
                      </a:rPr>
                      <m:t>∈</m:t>
                    </m:r>
                    <m:r>
                      <a:rPr lang="en-US" altLang="zh-CN" sz="2300" i="1" dirty="0" smtClean="0">
                        <a:solidFill>
                          <a:srgbClr val="34495E"/>
                        </a:solidFill>
                        <a:latin typeface="Cambria Math" panose="02040503050406030204" pitchFamily="18" charset="0"/>
                      </a:rPr>
                      <m:t>𝜒</m:t>
                    </m:r>
                    <m:r>
                      <a:rPr lang="en-US" altLang="zh-CN" sz="2300" dirty="0" smtClean="0">
                        <a:solidFill>
                          <a:srgbClr val="34495E"/>
                        </a:solidFill>
                        <a:latin typeface="Cambria Math" panose="02040503050406030204" pitchFamily="18" charset="0"/>
                      </a:rPr>
                      <m:t>⊆</m:t>
                    </m:r>
                    <m:sSup>
                      <m:sSupPr>
                        <m:ctrlPr>
                          <a:rPr lang="en-US" altLang="zh-CN" sz="2300" i="1" dirty="0" smtClean="0">
                            <a:solidFill>
                              <a:srgbClr val="34495E"/>
                            </a:solidFill>
                            <a:latin typeface="Cambria Math" panose="02040503050406030204" pitchFamily="18" charset="0"/>
                          </a:rPr>
                        </m:ctrlPr>
                      </m:sSupPr>
                      <m:e>
                        <m:r>
                          <a:rPr lang="en-US" altLang="zh-CN" sz="2300" b="1" i="1" dirty="0" smtClean="0">
                            <a:solidFill>
                              <a:srgbClr val="34495E"/>
                            </a:solidFill>
                            <a:latin typeface="Cambria Math" panose="02040503050406030204" pitchFamily="18" charset="0"/>
                          </a:rPr>
                          <m:t>𝑹</m:t>
                        </m:r>
                      </m:e>
                      <m:sup>
                        <m:r>
                          <a:rPr lang="en-US" altLang="zh-CN" sz="2300" b="0" i="1" dirty="0" smtClean="0">
                            <a:solidFill>
                              <a:srgbClr val="34495E"/>
                            </a:solidFill>
                            <a:latin typeface="Cambria Math" panose="02040503050406030204" pitchFamily="18" charset="0"/>
                          </a:rPr>
                          <m:t>𝑛</m:t>
                        </m:r>
                      </m:sup>
                    </m:sSup>
                    <m:r>
                      <a:rPr lang="en-US" altLang="zh-CN" sz="2300" b="0" i="1" dirty="0" smtClean="0">
                        <a:solidFill>
                          <a:srgbClr val="34495E"/>
                        </a:solidFill>
                        <a:latin typeface="Cambria Math" panose="02040503050406030204" pitchFamily="18" charset="0"/>
                      </a:rPr>
                      <m:t>,</m:t>
                    </m:r>
                    <m:sSub>
                      <m:sSubPr>
                        <m:ctrlPr>
                          <a:rPr lang="en-US" altLang="zh-CN" sz="2300" i="1">
                            <a:solidFill>
                              <a:srgbClr val="34495E"/>
                            </a:solidFill>
                            <a:latin typeface="Cambria Math" panose="02040503050406030204" pitchFamily="18" charset="0"/>
                            <a:ea typeface="Cambria Math" panose="02040503050406030204" pitchFamily="18" charset="0"/>
                          </a:rPr>
                        </m:ctrlPr>
                      </m:sSubPr>
                      <m:e>
                        <m:r>
                          <a:rPr lang="en-US" altLang="zh-CN" sz="2300" b="0" i="1" smtClean="0">
                            <a:solidFill>
                              <a:srgbClr val="34495E"/>
                            </a:solidFill>
                            <a:latin typeface="Cambria Math" panose="02040503050406030204" pitchFamily="18" charset="0"/>
                            <a:ea typeface="Cambria Math" panose="02040503050406030204" pitchFamily="18" charset="0"/>
                          </a:rPr>
                          <m:t>𝑦</m:t>
                        </m:r>
                      </m:e>
                      <m:sub>
                        <m:r>
                          <a:rPr lang="en-US" altLang="zh-CN" sz="2300" i="1">
                            <a:solidFill>
                              <a:srgbClr val="34495E"/>
                            </a:solidFill>
                            <a:latin typeface="Cambria Math" panose="02040503050406030204" pitchFamily="18" charset="0"/>
                          </a:rPr>
                          <m:t>𝑖</m:t>
                        </m:r>
                      </m:sub>
                    </m:sSub>
                    <m:r>
                      <a:rPr lang="en-US" altLang="zh-CN" sz="2300" i="1">
                        <a:solidFill>
                          <a:srgbClr val="34495E"/>
                        </a:solidFill>
                        <a:latin typeface="Cambria Math" panose="02040503050406030204" pitchFamily="18" charset="0"/>
                        <a:ea typeface="Cambria Math" panose="02040503050406030204" pitchFamily="18" charset="0"/>
                      </a:rPr>
                      <m:t>∈</m:t>
                    </m:r>
                    <m:r>
                      <a:rPr lang="en-US" altLang="zh-CN" sz="2300" b="0" i="1" smtClean="0">
                        <a:solidFill>
                          <a:srgbClr val="34495E"/>
                        </a:solidFill>
                        <a:latin typeface="Cambria Math" panose="02040503050406030204" pitchFamily="18" charset="0"/>
                        <a:ea typeface="Cambria Math" panose="02040503050406030204" pitchFamily="18" charset="0"/>
                      </a:rPr>
                      <m:t>𝑌</m:t>
                    </m:r>
                    <m:r>
                      <a:rPr lang="en-US" altLang="zh-CN" sz="2400">
                        <a:solidFill>
                          <a:srgbClr val="415468"/>
                        </a:solidFill>
                        <a:latin typeface="Cambria Math" panose="02040503050406030204" pitchFamily="18" charset="0"/>
                      </a:rPr>
                      <m:t>=</m:t>
                    </m:r>
                    <m:d>
                      <m:dPr>
                        <m:begChr m:val="{"/>
                        <m:endChr m:val="}"/>
                        <m:ctrlPr>
                          <a:rPr lang="en-US" altLang="zh-CN" sz="2400" i="1">
                            <a:solidFill>
                              <a:srgbClr val="415468"/>
                            </a:solidFill>
                            <a:latin typeface="Cambria Math" panose="02040503050406030204" pitchFamily="18" charset="0"/>
                          </a:rPr>
                        </m:ctrlPr>
                      </m:dPr>
                      <m:e>
                        <m:r>
                          <a:rPr lang="en-US" altLang="zh-CN" sz="2400">
                            <a:solidFill>
                              <a:srgbClr val="415468"/>
                            </a:solidFill>
                            <a:latin typeface="Cambria Math" panose="02040503050406030204" pitchFamily="18" charset="0"/>
                          </a:rPr>
                          <m:t>−1,+1</m:t>
                        </m:r>
                      </m:e>
                    </m:d>
                  </m:oMath>
                </a14:m>
                <a:endParaRPr lang="en-US" altLang="zh-CN" sz="2300" b="0" dirty="0">
                  <a:solidFill>
                    <a:srgbClr val="34495E"/>
                  </a:solidFill>
                  <a:latin typeface="Source Sans Pro" panose="020B0604020202020204" pitchFamily="34" charset="0"/>
                  <a:ea typeface="Cambria Math" panose="02040503050406030204" pitchFamily="18" charset="0"/>
                </a:endParaRPr>
              </a:p>
            </p:txBody>
          </p:sp>
        </mc:Choice>
        <mc:Fallback xmlns="">
          <p:sp>
            <p:nvSpPr>
              <p:cNvPr id="5" name="文本框 4">
                <a:extLst>
                  <a:ext uri="{FF2B5EF4-FFF2-40B4-BE49-F238E27FC236}">
                    <a16:creationId xmlns:a16="http://schemas.microsoft.com/office/drawing/2014/main" id="{A7F04DE8-55DF-4957-AF5C-8CA0AD8F87BE}"/>
                  </a:ext>
                </a:extLst>
              </p:cNvPr>
              <p:cNvSpPr txBox="1">
                <a:spLocks noRot="1" noChangeAspect="1" noMove="1" noResize="1" noEditPoints="1" noAdjustHandles="1" noChangeArrowheads="1" noChangeShapeType="1" noTextEdit="1"/>
              </p:cNvSpPr>
              <p:nvPr/>
            </p:nvSpPr>
            <p:spPr>
              <a:xfrm>
                <a:off x="515938" y="2097225"/>
                <a:ext cx="11070064" cy="532518"/>
              </a:xfrm>
              <a:prstGeom prst="rect">
                <a:avLst/>
              </a:prstGeom>
              <a:blipFill>
                <a:blip r:embed="rId4"/>
                <a:stretch>
                  <a:fillRect l="-661" b="-24138"/>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 name="文本框 8">
                <a:extLst>
                  <a:ext uri="{FF2B5EF4-FFF2-40B4-BE49-F238E27FC236}">
                    <a16:creationId xmlns:a16="http://schemas.microsoft.com/office/drawing/2014/main" id="{E00CCA43-3CC9-4E7B-9115-8B13D088C00A}"/>
                  </a:ext>
                </a:extLst>
              </p:cNvPr>
              <p:cNvSpPr txBox="1"/>
              <p:nvPr/>
            </p:nvSpPr>
            <p:spPr>
              <a:xfrm>
                <a:off x="515936" y="2707272"/>
                <a:ext cx="11070064" cy="4043736"/>
              </a:xfrm>
              <a:prstGeom prst="rect">
                <a:avLst/>
              </a:prstGeom>
              <a:noFill/>
            </p:spPr>
            <p:txBody>
              <a:bodyPr wrap="square" rtlCol="0" anchor="ctr">
                <a:spAutoFit/>
              </a:bodyPr>
              <a:lstStyle>
                <a:defPPr>
                  <a:defRPr lang="zh-CN"/>
                </a:defPPr>
                <a:lvl1pPr algn="just" fontAlgn="auto">
                  <a:lnSpc>
                    <a:spcPct val="130000"/>
                  </a:lnSpc>
                  <a:defRPr sz="2000">
                    <a:solidFill>
                      <a:schemeClr val="tx2"/>
                    </a:solidFill>
                  </a:defRPr>
                  <a:extLst>
                    <a:ext uri="{35155182-B16C-46BC-9424-99874614C6A1}">
                      <wpsdc:indentchars xmlns="" xmlns:wpsdc="http://www.wps.cn/officeDocument/2017/drawingmlCustomData" val="200" checksum="282533468"/>
                    </a:ext>
                  </a:extLst>
                </a:lvl1pPr>
              </a:lstStyle>
              <a:p>
                <a:pPr marL="342900" indent="-342900" algn="l">
                  <a:spcBef>
                    <a:spcPts val="600"/>
                  </a:spcBef>
                  <a:buFont typeface="Arial" panose="020B0604020202020204" pitchFamily="34" charset="0"/>
                  <a:buChar char="•"/>
                </a:pPr>
                <a:r>
                  <a:rPr lang="en-US" altLang="zh-CN" sz="2300" dirty="0">
                    <a:solidFill>
                      <a:srgbClr val="34495E"/>
                    </a:solidFill>
                    <a:latin typeface="Source Sans Pro" panose="020B0604020202020204" pitchFamily="34" charset="0"/>
                  </a:rPr>
                  <a:t>AdaBoost</a:t>
                </a:r>
                <a:r>
                  <a:rPr lang="zh-CN" altLang="en-US" sz="2300" dirty="0">
                    <a:solidFill>
                      <a:srgbClr val="34495E"/>
                    </a:solidFill>
                    <a:latin typeface="Source Sans Pro" panose="020B0604020202020204" pitchFamily="34" charset="0"/>
                  </a:rPr>
                  <a:t>训练算法如下</a:t>
                </a:r>
                <a:r>
                  <a:rPr lang="en-US" altLang="zh-CN" sz="2300" dirty="0">
                    <a:solidFill>
                      <a:srgbClr val="34495E"/>
                    </a:solidFill>
                    <a:latin typeface="Source Sans Pro" panose="020B0604020202020204" pitchFamily="34" charset="0"/>
                  </a:rPr>
                  <a:t>:</a:t>
                </a:r>
              </a:p>
              <a:p>
                <a:pPr marL="342900" indent="-342900" algn="l">
                  <a:spcBef>
                    <a:spcPts val="600"/>
                  </a:spcBef>
                  <a:buFont typeface="Arial" panose="020B0604020202020204" pitchFamily="34" charset="0"/>
                  <a:buChar char="•"/>
                </a:pPr>
                <a:r>
                  <a:rPr lang="en-US" altLang="zh-CN" sz="2300" dirty="0">
                    <a:solidFill>
                      <a:srgbClr val="34495E"/>
                    </a:solidFill>
                    <a:latin typeface="Source Sans Pro" panose="020B0604020202020204" pitchFamily="34" charset="0"/>
                  </a:rPr>
                  <a:t>(1) </a:t>
                </a:r>
                <a:r>
                  <a:rPr lang="zh-CN" altLang="en-US" sz="2300" dirty="0">
                    <a:solidFill>
                      <a:srgbClr val="34495E"/>
                    </a:solidFill>
                    <a:latin typeface="Source Sans Pro" panose="020B0604020202020204" pitchFamily="34" charset="0"/>
                  </a:rPr>
                  <a:t>初始化训练数据样本的权重分布</a:t>
                </a:r>
              </a:p>
              <a:p>
                <a:pPr lvl="1">
                  <a:spcBef>
                    <a:spcPts val="600"/>
                  </a:spcBef>
                </a:pPr>
                <a14:m>
                  <m:oMathPara xmlns:m="http://schemas.openxmlformats.org/officeDocument/2006/math">
                    <m:oMathParaPr>
                      <m:jc m:val="center"/>
                    </m:oMathParaPr>
                    <m:oMath xmlns:m="http://schemas.openxmlformats.org/officeDocument/2006/math">
                      <m:r>
                        <a:rPr lang="en-US" altLang="zh-CN" sz="2300" b="0" i="1" smtClean="0">
                          <a:solidFill>
                            <a:srgbClr val="34495E"/>
                          </a:solidFill>
                          <a:latin typeface="Cambria Math" panose="02040503050406030204" pitchFamily="18" charset="0"/>
                        </a:rPr>
                        <m:t>𝐷</m:t>
                      </m:r>
                      <m:r>
                        <a:rPr lang="en-US" altLang="zh-CN" sz="2300" b="0" i="1" smtClean="0">
                          <a:solidFill>
                            <a:srgbClr val="34495E"/>
                          </a:solidFill>
                          <a:latin typeface="Cambria Math" panose="02040503050406030204" pitchFamily="18" charset="0"/>
                        </a:rPr>
                        <m:t>(1)=</m:t>
                      </m:r>
                      <m:d>
                        <m:dPr>
                          <m:ctrlPr>
                            <a:rPr lang="en-US" altLang="zh-CN" sz="2300" b="0" i="1" smtClean="0">
                              <a:solidFill>
                                <a:srgbClr val="34495E"/>
                              </a:solidFill>
                              <a:latin typeface="Cambria Math" panose="02040503050406030204" pitchFamily="18" charset="0"/>
                            </a:rPr>
                          </m:ctrlPr>
                        </m:dPr>
                        <m:e>
                          <m:sSub>
                            <m:sSubPr>
                              <m:ctrlPr>
                                <a:rPr lang="en-US" altLang="zh-CN" sz="2300" b="0" i="1" smtClean="0">
                                  <a:solidFill>
                                    <a:srgbClr val="34495E"/>
                                  </a:solidFill>
                                  <a:latin typeface="Cambria Math" panose="02040503050406030204" pitchFamily="18" charset="0"/>
                                </a:rPr>
                              </m:ctrlPr>
                            </m:sSubPr>
                            <m:e>
                              <m:r>
                                <a:rPr lang="en-US" altLang="zh-CN" sz="2300" b="0" i="1" smtClean="0">
                                  <a:solidFill>
                                    <a:srgbClr val="34495E"/>
                                  </a:solidFill>
                                  <a:latin typeface="Cambria Math" panose="02040503050406030204" pitchFamily="18" charset="0"/>
                                </a:rPr>
                                <m:t>𝑤</m:t>
                              </m:r>
                            </m:e>
                            <m:sub>
                              <m:r>
                                <a:rPr lang="en-US" altLang="zh-CN" sz="2300" b="0" i="1" smtClean="0">
                                  <a:solidFill>
                                    <a:srgbClr val="34495E"/>
                                  </a:solidFill>
                                  <a:latin typeface="Cambria Math" panose="02040503050406030204" pitchFamily="18" charset="0"/>
                                </a:rPr>
                                <m:t>11</m:t>
                              </m:r>
                            </m:sub>
                          </m:sSub>
                          <m:r>
                            <a:rPr lang="en-US" altLang="zh-CN" sz="2300" b="0" i="1" smtClean="0">
                              <a:solidFill>
                                <a:srgbClr val="34495E"/>
                              </a:solidFill>
                              <a:latin typeface="Cambria Math" panose="02040503050406030204" pitchFamily="18" charset="0"/>
                            </a:rPr>
                            <m:t>,</m:t>
                          </m:r>
                          <m:sSub>
                            <m:sSubPr>
                              <m:ctrlPr>
                                <a:rPr lang="en-US" altLang="zh-CN" sz="2300" i="1">
                                  <a:solidFill>
                                    <a:srgbClr val="34495E"/>
                                  </a:solidFill>
                                  <a:latin typeface="Cambria Math" panose="02040503050406030204" pitchFamily="18" charset="0"/>
                                </a:rPr>
                              </m:ctrlPr>
                            </m:sSubPr>
                            <m:e>
                              <m:r>
                                <a:rPr lang="en-US" altLang="zh-CN" sz="2300" i="1">
                                  <a:solidFill>
                                    <a:srgbClr val="34495E"/>
                                  </a:solidFill>
                                  <a:latin typeface="Cambria Math" panose="02040503050406030204" pitchFamily="18" charset="0"/>
                                  <a:ea typeface="Cambria Math" panose="02040503050406030204" pitchFamily="18" charset="0"/>
                                </a:rPr>
                                <m:t>⋯</m:t>
                              </m:r>
                              <m:r>
                                <a:rPr lang="en-US" altLang="zh-CN" sz="2300" b="0" i="1" smtClean="0">
                                  <a:solidFill>
                                    <a:srgbClr val="34495E"/>
                                  </a:solidFill>
                                  <a:latin typeface="Cambria Math" panose="02040503050406030204" pitchFamily="18" charset="0"/>
                                  <a:ea typeface="Cambria Math" panose="02040503050406030204" pitchFamily="18" charset="0"/>
                                </a:rPr>
                                <m:t>,</m:t>
                              </m:r>
                              <m:r>
                                <a:rPr lang="en-US" altLang="zh-CN" sz="2300" i="1">
                                  <a:solidFill>
                                    <a:srgbClr val="34495E"/>
                                  </a:solidFill>
                                  <a:latin typeface="Cambria Math" panose="02040503050406030204" pitchFamily="18" charset="0"/>
                                </a:rPr>
                                <m:t>𝑤</m:t>
                              </m:r>
                            </m:e>
                            <m:sub>
                              <m:r>
                                <a:rPr lang="en-US" altLang="zh-CN" sz="2300" b="0" i="1" smtClean="0">
                                  <a:solidFill>
                                    <a:srgbClr val="34495E"/>
                                  </a:solidFill>
                                  <a:latin typeface="Cambria Math" panose="02040503050406030204" pitchFamily="18" charset="0"/>
                                </a:rPr>
                                <m:t>1</m:t>
                              </m:r>
                              <m:r>
                                <a:rPr lang="en-US" altLang="zh-CN" sz="2300" b="0" i="1" smtClean="0">
                                  <a:solidFill>
                                    <a:srgbClr val="34495E"/>
                                  </a:solidFill>
                                  <a:latin typeface="Cambria Math" panose="02040503050406030204" pitchFamily="18" charset="0"/>
                                </a:rPr>
                                <m:t>𝑖</m:t>
                              </m:r>
                            </m:sub>
                          </m:sSub>
                          <m:r>
                            <a:rPr lang="en-US" altLang="zh-CN" sz="2300" i="1">
                              <a:solidFill>
                                <a:srgbClr val="34495E"/>
                              </a:solidFill>
                              <a:latin typeface="Cambria Math" panose="02040503050406030204" pitchFamily="18" charset="0"/>
                            </a:rPr>
                            <m:t>,</m:t>
                          </m:r>
                          <m:r>
                            <a:rPr lang="en-US" altLang="zh-CN" sz="2300" i="1" smtClean="0">
                              <a:solidFill>
                                <a:srgbClr val="34495E"/>
                              </a:solidFill>
                              <a:latin typeface="Cambria Math" panose="02040503050406030204" pitchFamily="18" charset="0"/>
                            </a:rPr>
                            <m:t> </m:t>
                          </m:r>
                          <m:r>
                            <a:rPr lang="en-US" altLang="zh-CN" sz="2300" i="1" smtClean="0">
                              <a:solidFill>
                                <a:srgbClr val="34495E"/>
                              </a:solidFill>
                              <a:latin typeface="Cambria Math" panose="02040503050406030204" pitchFamily="18" charset="0"/>
                              <a:ea typeface="Cambria Math" panose="02040503050406030204" pitchFamily="18" charset="0"/>
                            </a:rPr>
                            <m:t>⋯</m:t>
                          </m:r>
                          <m:r>
                            <a:rPr lang="en-US" altLang="zh-CN" sz="2300" b="0" i="1" smtClean="0">
                              <a:solidFill>
                                <a:srgbClr val="34495E"/>
                              </a:solidFill>
                              <a:latin typeface="Cambria Math" panose="02040503050406030204" pitchFamily="18" charset="0"/>
                              <a:ea typeface="Cambria Math" panose="02040503050406030204" pitchFamily="18" charset="0"/>
                            </a:rPr>
                            <m:t>,</m:t>
                          </m:r>
                          <m:sSub>
                            <m:sSubPr>
                              <m:ctrlPr>
                                <a:rPr lang="en-US" altLang="zh-CN" sz="2300" i="1">
                                  <a:solidFill>
                                    <a:srgbClr val="34495E"/>
                                  </a:solidFill>
                                  <a:latin typeface="Cambria Math" panose="02040503050406030204" pitchFamily="18" charset="0"/>
                                </a:rPr>
                              </m:ctrlPr>
                            </m:sSubPr>
                            <m:e>
                              <m:r>
                                <a:rPr lang="en-US" altLang="zh-CN" sz="2300" i="1">
                                  <a:solidFill>
                                    <a:srgbClr val="34495E"/>
                                  </a:solidFill>
                                  <a:latin typeface="Cambria Math" panose="02040503050406030204" pitchFamily="18" charset="0"/>
                                </a:rPr>
                                <m:t>𝑤</m:t>
                              </m:r>
                            </m:e>
                            <m:sub>
                              <m:r>
                                <a:rPr lang="en-US" altLang="zh-CN" sz="2300" i="1" smtClean="0">
                                  <a:solidFill>
                                    <a:srgbClr val="34495E"/>
                                  </a:solidFill>
                                  <a:latin typeface="Cambria Math" panose="02040503050406030204" pitchFamily="18" charset="0"/>
                                </a:rPr>
                                <m:t>1</m:t>
                              </m:r>
                              <m:r>
                                <a:rPr lang="en-US" altLang="zh-CN" sz="2300" b="0" i="1" smtClean="0">
                                  <a:solidFill>
                                    <a:srgbClr val="34495E"/>
                                  </a:solidFill>
                                  <a:latin typeface="Cambria Math" panose="02040503050406030204" pitchFamily="18" charset="0"/>
                                </a:rPr>
                                <m:t>𝑁</m:t>
                              </m:r>
                            </m:sub>
                          </m:sSub>
                        </m:e>
                      </m:d>
                      <m:r>
                        <a:rPr lang="en-US" altLang="zh-CN" sz="2300" b="0" i="1" smtClean="0">
                          <a:solidFill>
                            <a:srgbClr val="34495E"/>
                          </a:solidFill>
                          <a:latin typeface="Cambria Math" panose="02040503050406030204" pitchFamily="18" charset="0"/>
                        </a:rPr>
                        <m:t>;</m:t>
                      </m:r>
                      <m:sSub>
                        <m:sSubPr>
                          <m:ctrlPr>
                            <a:rPr lang="en-US" altLang="zh-CN" sz="2300" i="1">
                              <a:solidFill>
                                <a:srgbClr val="34495E"/>
                              </a:solidFill>
                              <a:latin typeface="Cambria Math" panose="02040503050406030204" pitchFamily="18" charset="0"/>
                            </a:rPr>
                          </m:ctrlPr>
                        </m:sSubPr>
                        <m:e>
                          <m:r>
                            <a:rPr lang="en-US" altLang="zh-CN" sz="2300" i="1">
                              <a:solidFill>
                                <a:srgbClr val="34495E"/>
                              </a:solidFill>
                              <a:latin typeface="Cambria Math" panose="02040503050406030204" pitchFamily="18" charset="0"/>
                            </a:rPr>
                            <m:t>𝑤</m:t>
                          </m:r>
                        </m:e>
                        <m:sub>
                          <m:r>
                            <a:rPr lang="en-US" altLang="zh-CN" sz="2300" i="1" smtClean="0">
                              <a:solidFill>
                                <a:srgbClr val="34495E"/>
                              </a:solidFill>
                              <a:latin typeface="Cambria Math" panose="02040503050406030204" pitchFamily="18" charset="0"/>
                            </a:rPr>
                            <m:t>1</m:t>
                          </m:r>
                          <m:r>
                            <a:rPr lang="en-US" altLang="zh-CN" sz="2300" b="0" i="1" smtClean="0">
                              <a:solidFill>
                                <a:srgbClr val="34495E"/>
                              </a:solidFill>
                              <a:latin typeface="Cambria Math" panose="02040503050406030204" pitchFamily="18" charset="0"/>
                            </a:rPr>
                            <m:t>𝑖</m:t>
                          </m:r>
                        </m:sub>
                      </m:sSub>
                      <m:r>
                        <a:rPr lang="en-US" altLang="zh-CN" sz="2300" b="0" i="1" smtClean="0">
                          <a:solidFill>
                            <a:srgbClr val="34495E"/>
                          </a:solidFill>
                          <a:latin typeface="Cambria Math" panose="02040503050406030204" pitchFamily="18" charset="0"/>
                        </a:rPr>
                        <m:t>=</m:t>
                      </m:r>
                      <m:f>
                        <m:fPr>
                          <m:ctrlPr>
                            <a:rPr lang="en-US" altLang="zh-CN" sz="2300" b="0" i="1" smtClean="0">
                              <a:solidFill>
                                <a:srgbClr val="34495E"/>
                              </a:solidFill>
                              <a:latin typeface="Cambria Math" panose="02040503050406030204" pitchFamily="18" charset="0"/>
                            </a:rPr>
                          </m:ctrlPr>
                        </m:fPr>
                        <m:num>
                          <m:r>
                            <a:rPr lang="en-US" altLang="zh-CN" sz="2300" b="0" i="1" smtClean="0">
                              <a:solidFill>
                                <a:srgbClr val="34495E"/>
                              </a:solidFill>
                              <a:latin typeface="Cambria Math" panose="02040503050406030204" pitchFamily="18" charset="0"/>
                            </a:rPr>
                            <m:t>1</m:t>
                          </m:r>
                        </m:num>
                        <m:den>
                          <m:r>
                            <a:rPr lang="en-US" altLang="zh-CN" sz="2300" b="0" i="1" smtClean="0">
                              <a:solidFill>
                                <a:srgbClr val="34495E"/>
                              </a:solidFill>
                              <a:latin typeface="Cambria Math" panose="02040503050406030204" pitchFamily="18" charset="0"/>
                            </a:rPr>
                            <m:t>𝑁</m:t>
                          </m:r>
                        </m:den>
                      </m:f>
                      <m:r>
                        <a:rPr lang="en-US" altLang="zh-CN" sz="2300" i="1">
                          <a:solidFill>
                            <a:srgbClr val="34495E"/>
                          </a:solidFill>
                          <a:latin typeface="Cambria Math" panose="02040503050406030204" pitchFamily="18" charset="0"/>
                        </a:rPr>
                        <m:t>,</m:t>
                      </m:r>
                      <m:r>
                        <a:rPr lang="en-US" altLang="zh-CN" sz="2300" i="1">
                          <a:solidFill>
                            <a:srgbClr val="34495E"/>
                          </a:solidFill>
                          <a:latin typeface="Cambria Math" panose="02040503050406030204" pitchFamily="18" charset="0"/>
                        </a:rPr>
                        <m:t>𝑖</m:t>
                      </m:r>
                      <m:r>
                        <a:rPr lang="en-US" altLang="zh-CN" sz="2300" i="1">
                          <a:solidFill>
                            <a:srgbClr val="34495E"/>
                          </a:solidFill>
                          <a:latin typeface="Cambria Math" panose="02040503050406030204" pitchFamily="18" charset="0"/>
                        </a:rPr>
                        <m:t>=1,2,⋯,</m:t>
                      </m:r>
                      <m:r>
                        <a:rPr lang="en-US" altLang="zh-CN" sz="2300" b="0" i="1" smtClean="0">
                          <a:solidFill>
                            <a:srgbClr val="34495E"/>
                          </a:solidFill>
                          <a:latin typeface="Cambria Math" panose="02040503050406030204" pitchFamily="18" charset="0"/>
                        </a:rPr>
                        <m:t>𝑁</m:t>
                      </m:r>
                    </m:oMath>
                  </m:oMathPara>
                </a14:m>
                <a:endParaRPr lang="en-US" altLang="zh-CN" sz="2300" b="0" dirty="0">
                  <a:solidFill>
                    <a:srgbClr val="34495E"/>
                  </a:solidFill>
                  <a:latin typeface="Source Sans Pro" panose="020B0604020202020204" pitchFamily="34" charset="0"/>
                </a:endParaRPr>
              </a:p>
              <a:p>
                <a:pPr marL="342000" lvl="1" indent="-342000">
                  <a:spcBef>
                    <a:spcPts val="600"/>
                  </a:spcBef>
                  <a:buFont typeface="Arial" panose="020B0604020202020204" pitchFamily="34" charset="0"/>
                  <a:buChar char="•"/>
                </a:pPr>
                <a:r>
                  <a:rPr lang="en-US" altLang="zh-CN" sz="2300" b="0" dirty="0">
                    <a:solidFill>
                      <a:srgbClr val="34495E"/>
                    </a:solidFill>
                    <a:latin typeface="Source Sans Pro" panose="020B0604020202020204" pitchFamily="34" charset="0"/>
                  </a:rPr>
                  <a:t> </a:t>
                </a:r>
                <a:r>
                  <a:rPr lang="en-US" altLang="zh-CN" sz="2300" dirty="0">
                    <a:solidFill>
                      <a:srgbClr val="34495E"/>
                    </a:solidFill>
                    <a:latin typeface="Source Sans Pro" panose="020B0604020202020204" pitchFamily="34" charset="0"/>
                  </a:rPr>
                  <a:t>(2) </a:t>
                </a:r>
                <a:r>
                  <a:rPr lang="zh-CN" altLang="en-US" sz="2300" dirty="0">
                    <a:solidFill>
                      <a:srgbClr val="34495E"/>
                    </a:solidFill>
                    <a:latin typeface="Source Sans Pro" panose="020B0604020202020204" pitchFamily="34" charset="0"/>
                  </a:rPr>
                  <a:t>对于</a:t>
                </a:r>
                <a14:m>
                  <m:oMath xmlns:m="http://schemas.openxmlformats.org/officeDocument/2006/math">
                    <m:r>
                      <a:rPr lang="en-US" altLang="zh-CN" sz="2300" b="0" i="1" smtClean="0">
                        <a:solidFill>
                          <a:srgbClr val="34495E"/>
                        </a:solidFill>
                        <a:latin typeface="Cambria Math" panose="02040503050406030204" pitchFamily="18" charset="0"/>
                      </a:rPr>
                      <m:t>𝑘</m:t>
                    </m:r>
                    <m:r>
                      <a:rPr lang="en-US" altLang="zh-CN" sz="2300">
                        <a:solidFill>
                          <a:srgbClr val="34495E"/>
                        </a:solidFill>
                        <a:latin typeface="Cambria Math" panose="02040503050406030204" pitchFamily="18" charset="0"/>
                      </a:rPr>
                      <m:t>=1,2,⋯</m:t>
                    </m:r>
                  </m:oMath>
                </a14:m>
                <a:r>
                  <a:rPr lang="zh-CN" altLang="en-US" sz="2300" dirty="0">
                    <a:solidFill>
                      <a:srgbClr val="34495E"/>
                    </a:solidFill>
                    <a:latin typeface="Source Sans Pro" panose="020B0604020202020204" pitchFamily="34" charset="0"/>
                  </a:rPr>
                  <a:t>，分别执行以下步骤</a:t>
                </a:r>
                <a:endParaRPr lang="en-US" altLang="zh-CN" sz="2300" dirty="0">
                  <a:solidFill>
                    <a:srgbClr val="34495E"/>
                  </a:solidFill>
                  <a:latin typeface="Source Sans Pro" panose="020B0604020202020204" pitchFamily="34" charset="0"/>
                </a:endParaRPr>
              </a:p>
              <a:p>
                <a:pPr marL="0" lvl="1">
                  <a:spcBef>
                    <a:spcPts val="600"/>
                  </a:spcBef>
                </a:pPr>
                <a:r>
                  <a:rPr lang="en-US" altLang="zh-CN" sz="2300" dirty="0">
                    <a:solidFill>
                      <a:srgbClr val="34495E"/>
                    </a:solidFill>
                    <a:latin typeface="Source Sans Pro" panose="020B0604020202020204" pitchFamily="34" charset="0"/>
                  </a:rPr>
                  <a:t>            (a) </a:t>
                </a:r>
                <a:r>
                  <a:rPr lang="zh-CN" altLang="en-US" sz="2300" dirty="0">
                    <a:solidFill>
                      <a:srgbClr val="34495E"/>
                    </a:solidFill>
                    <a:latin typeface="Source Sans Pro" panose="020B0604020202020204" pitchFamily="34" charset="0"/>
                  </a:rPr>
                  <a:t>对包含权重分</a:t>
                </a:r>
                <a14:m>
                  <m:oMath xmlns:m="http://schemas.openxmlformats.org/officeDocument/2006/math">
                    <m:r>
                      <a:rPr lang="en-US" altLang="zh-CN" sz="2300">
                        <a:solidFill>
                          <a:srgbClr val="34495E"/>
                        </a:solidFill>
                        <a:latin typeface="Cambria Math" panose="02040503050406030204" pitchFamily="18" charset="0"/>
                      </a:rPr>
                      <m:t>,</m:t>
                    </m:r>
                    <m:r>
                      <a:rPr lang="en-US" altLang="zh-CN" sz="2300">
                        <a:solidFill>
                          <a:srgbClr val="34495E"/>
                        </a:solidFill>
                        <a:latin typeface="Cambria Math" panose="02040503050406030204" pitchFamily="18" charset="0"/>
                      </a:rPr>
                      <m:t>𝑇</m:t>
                    </m:r>
                  </m:oMath>
                </a14:m>
                <a:r>
                  <a:rPr lang="zh-CN" altLang="en-US" sz="2300" dirty="0">
                    <a:solidFill>
                      <a:srgbClr val="34495E"/>
                    </a:solidFill>
                    <a:latin typeface="Source Sans Pro" panose="020B0604020202020204" pitchFamily="34" charset="0"/>
                  </a:rPr>
                  <a:t>布</a:t>
                </a:r>
                <a14:m>
                  <m:oMath xmlns:m="http://schemas.openxmlformats.org/officeDocument/2006/math">
                    <m:sSub>
                      <m:sSubPr>
                        <m:ctrlPr>
                          <a:rPr lang="en-US" altLang="zh-CN" sz="2300" b="0" i="1" smtClean="0">
                            <a:solidFill>
                              <a:srgbClr val="34495E"/>
                            </a:solidFill>
                            <a:latin typeface="Cambria Math" panose="02040503050406030204" pitchFamily="18" charset="0"/>
                          </a:rPr>
                        </m:ctrlPr>
                      </m:sSubPr>
                      <m:e>
                        <m:r>
                          <a:rPr lang="en-US" altLang="zh-CN" sz="2300" b="0" i="1" smtClean="0">
                            <a:solidFill>
                              <a:srgbClr val="34495E"/>
                            </a:solidFill>
                            <a:latin typeface="Cambria Math" panose="02040503050406030204" pitchFamily="18" charset="0"/>
                          </a:rPr>
                          <m:t>𝐷</m:t>
                        </m:r>
                      </m:e>
                      <m:sub>
                        <m:r>
                          <a:rPr lang="en-US" altLang="zh-CN" sz="2300" b="0" i="1" smtClean="0">
                            <a:solidFill>
                              <a:srgbClr val="34495E"/>
                            </a:solidFill>
                            <a:latin typeface="Cambria Math" panose="02040503050406030204" pitchFamily="18" charset="0"/>
                          </a:rPr>
                          <m:t>𝑘</m:t>
                        </m:r>
                      </m:sub>
                    </m:sSub>
                    <m:r>
                      <a:rPr lang="zh-CN" altLang="en-US" sz="2300" i="1">
                        <a:solidFill>
                          <a:srgbClr val="34495E"/>
                        </a:solidFill>
                        <a:latin typeface="Cambria Math" panose="02040503050406030204" pitchFamily="18" charset="0"/>
                      </a:rPr>
                      <m:t>的</m:t>
                    </m:r>
                  </m:oMath>
                </a14:m>
                <a:r>
                  <a:rPr lang="zh-CN" altLang="en-US" sz="2300" dirty="0">
                    <a:solidFill>
                      <a:srgbClr val="34495E"/>
                    </a:solidFill>
                    <a:latin typeface="Source Sans Pro" panose="020B0604020202020204" pitchFamily="34" charset="0"/>
                  </a:rPr>
                  <a:t>训练集进行训练并得到弱分类器</a:t>
                </a:r>
                <a14:m>
                  <m:oMath xmlns:m="http://schemas.openxmlformats.org/officeDocument/2006/math">
                    <m:sSub>
                      <m:sSubPr>
                        <m:ctrlPr>
                          <a:rPr lang="en-US" altLang="zh-CN" sz="2300" i="1" smtClean="0">
                            <a:solidFill>
                              <a:srgbClr val="34495E"/>
                            </a:solidFill>
                            <a:latin typeface="Cambria Math" panose="02040503050406030204" pitchFamily="18" charset="0"/>
                          </a:rPr>
                        </m:ctrlPr>
                      </m:sSubPr>
                      <m:e>
                        <m:r>
                          <a:rPr lang="en-US" altLang="zh-CN" sz="2300" b="0" i="1" smtClean="0">
                            <a:solidFill>
                              <a:srgbClr val="34495E"/>
                            </a:solidFill>
                            <a:latin typeface="Cambria Math" panose="02040503050406030204" pitchFamily="18" charset="0"/>
                          </a:rPr>
                          <m:t>𝐺</m:t>
                        </m:r>
                      </m:e>
                      <m:sub>
                        <m:r>
                          <a:rPr lang="en-US" altLang="zh-CN" sz="2300" b="0" i="1" smtClean="0">
                            <a:solidFill>
                              <a:srgbClr val="34495E"/>
                            </a:solidFill>
                            <a:latin typeface="Cambria Math" panose="02040503050406030204" pitchFamily="18" charset="0"/>
                          </a:rPr>
                          <m:t>𝑘</m:t>
                        </m:r>
                      </m:sub>
                    </m:sSub>
                    <m:d>
                      <m:dPr>
                        <m:ctrlPr>
                          <a:rPr lang="en-US" altLang="zh-CN" sz="2300" b="0" i="1" smtClean="0">
                            <a:solidFill>
                              <a:srgbClr val="34495E"/>
                            </a:solidFill>
                            <a:latin typeface="Cambria Math" panose="02040503050406030204" pitchFamily="18" charset="0"/>
                          </a:rPr>
                        </m:ctrlPr>
                      </m:dPr>
                      <m:e>
                        <m:r>
                          <a:rPr lang="en-US" altLang="zh-CN" sz="2300" b="0" i="1" smtClean="0">
                            <a:solidFill>
                              <a:srgbClr val="34495E"/>
                            </a:solidFill>
                            <a:latin typeface="Cambria Math" panose="02040503050406030204" pitchFamily="18" charset="0"/>
                          </a:rPr>
                          <m:t>𝑥</m:t>
                        </m:r>
                      </m:e>
                    </m:d>
                  </m:oMath>
                </a14:m>
                <a:r>
                  <a:rPr lang="en-US" altLang="zh-CN" sz="2300" dirty="0">
                    <a:solidFill>
                      <a:srgbClr val="34495E"/>
                    </a:solidFill>
                    <a:latin typeface="Source Sans Pro" panose="020B0604020202020204" pitchFamily="34" charset="0"/>
                  </a:rPr>
                  <a:t>;</a:t>
                </a:r>
              </a:p>
              <a:p>
                <a:pPr marL="0" lvl="1">
                  <a:spcBef>
                    <a:spcPts val="600"/>
                  </a:spcBef>
                </a:pPr>
                <a:r>
                  <a:rPr lang="en-US" altLang="zh-CN" sz="2300" dirty="0">
                    <a:solidFill>
                      <a:srgbClr val="34495E"/>
                    </a:solidFill>
                    <a:latin typeface="Source Sans Pro" panose="020B0604020202020204" pitchFamily="34" charset="0"/>
                  </a:rPr>
                  <a:t>            (b) </a:t>
                </a:r>
                <a:r>
                  <a:rPr lang="zh-CN" altLang="en-US" sz="2300" dirty="0">
                    <a:solidFill>
                      <a:srgbClr val="34495E"/>
                    </a:solidFill>
                    <a:latin typeface="Source Sans Pro" panose="020B0604020202020204" pitchFamily="34" charset="0"/>
                  </a:rPr>
                  <a:t>计算</a:t>
                </a:r>
                <a14:m>
                  <m:oMath xmlns:m="http://schemas.openxmlformats.org/officeDocument/2006/math">
                    <m:sSub>
                      <m:sSubPr>
                        <m:ctrlPr>
                          <a:rPr lang="en-US" altLang="zh-CN" sz="2300" i="1">
                            <a:solidFill>
                              <a:srgbClr val="34495E"/>
                            </a:solidFill>
                            <a:latin typeface="Cambria Math" panose="02040503050406030204" pitchFamily="18" charset="0"/>
                          </a:rPr>
                        </m:ctrlPr>
                      </m:sSubPr>
                      <m:e>
                        <m:r>
                          <a:rPr lang="en-US" altLang="zh-CN" sz="2300" i="1">
                            <a:solidFill>
                              <a:srgbClr val="34495E"/>
                            </a:solidFill>
                            <a:latin typeface="Cambria Math" panose="02040503050406030204" pitchFamily="18" charset="0"/>
                          </a:rPr>
                          <m:t>𝐺</m:t>
                        </m:r>
                      </m:e>
                      <m:sub>
                        <m:r>
                          <a:rPr lang="en-US" altLang="zh-CN" sz="2300" b="0" i="1" smtClean="0">
                            <a:solidFill>
                              <a:srgbClr val="34495E"/>
                            </a:solidFill>
                            <a:latin typeface="Cambria Math" panose="02040503050406030204" pitchFamily="18" charset="0"/>
                          </a:rPr>
                          <m:t>𝑘</m:t>
                        </m:r>
                      </m:sub>
                    </m:sSub>
                    <m:d>
                      <m:dPr>
                        <m:ctrlPr>
                          <a:rPr lang="en-US" altLang="zh-CN" sz="2300" i="1">
                            <a:solidFill>
                              <a:srgbClr val="34495E"/>
                            </a:solidFill>
                            <a:latin typeface="Cambria Math" panose="02040503050406030204" pitchFamily="18" charset="0"/>
                          </a:rPr>
                        </m:ctrlPr>
                      </m:dPr>
                      <m:e>
                        <m:r>
                          <a:rPr lang="en-US" altLang="zh-CN" sz="2300" i="1">
                            <a:solidFill>
                              <a:srgbClr val="34495E"/>
                            </a:solidFill>
                            <a:latin typeface="Cambria Math" panose="02040503050406030204" pitchFamily="18" charset="0"/>
                          </a:rPr>
                          <m:t>𝑥</m:t>
                        </m:r>
                      </m:e>
                    </m:d>
                    <m:r>
                      <a:rPr lang="zh-CN" altLang="en-US" sz="2300" i="1" smtClean="0">
                        <a:solidFill>
                          <a:srgbClr val="34495E"/>
                        </a:solidFill>
                        <a:latin typeface="Cambria Math" panose="02040503050406030204" pitchFamily="18" charset="0"/>
                      </a:rPr>
                      <m:t>在</m:t>
                    </m:r>
                  </m:oMath>
                </a14:m>
                <a:r>
                  <a:rPr lang="zh-CN" altLang="en-US" sz="2300" dirty="0">
                    <a:solidFill>
                      <a:srgbClr val="34495E"/>
                    </a:solidFill>
                    <a:latin typeface="Source Sans Pro" panose="020B0604020202020204" pitchFamily="34" charset="0"/>
                  </a:rPr>
                  <a:t>当前加权训练集上的分类（学习）误差率</a:t>
                </a:r>
                <a14:m>
                  <m:oMath xmlns:m="http://schemas.openxmlformats.org/officeDocument/2006/math">
                    <m:sSub>
                      <m:sSubPr>
                        <m:ctrlPr>
                          <a:rPr lang="zh-CN" altLang="en-US" sz="2300" i="1" smtClean="0">
                            <a:solidFill>
                              <a:srgbClr val="34495E"/>
                            </a:solidFill>
                            <a:latin typeface="Cambria Math" panose="02040503050406030204" pitchFamily="18" charset="0"/>
                          </a:rPr>
                        </m:ctrlPr>
                      </m:sSubPr>
                      <m:e>
                        <m:r>
                          <m:rPr>
                            <m:sty m:val="p"/>
                          </m:rPr>
                          <a:rPr lang="el-GR" altLang="zh-CN" sz="2300" i="1">
                            <a:solidFill>
                              <a:srgbClr val="34495E"/>
                            </a:solidFill>
                            <a:latin typeface="Cambria Math" panose="02040503050406030204" pitchFamily="18" charset="0"/>
                            <a:ea typeface="Cambria Math" panose="02040503050406030204" pitchFamily="18" charset="0"/>
                          </a:rPr>
                          <m:t>ϵ</m:t>
                        </m:r>
                      </m:e>
                      <m:sub>
                        <m:r>
                          <a:rPr lang="en-US" altLang="zh-CN" sz="2300" b="0" i="1" smtClean="0">
                            <a:solidFill>
                              <a:srgbClr val="34495E"/>
                            </a:solidFill>
                            <a:latin typeface="Cambria Math" panose="02040503050406030204" pitchFamily="18" charset="0"/>
                          </a:rPr>
                          <m:t>𝑘</m:t>
                        </m:r>
                      </m:sub>
                    </m:sSub>
                    <m:r>
                      <a:rPr lang="en-US" altLang="zh-CN" sz="2300" b="0" i="0" smtClean="0">
                        <a:solidFill>
                          <a:srgbClr val="34495E"/>
                        </a:solidFill>
                        <a:latin typeface="Cambria Math" panose="02040503050406030204" pitchFamily="18" charset="0"/>
                      </a:rPr>
                      <m:t>:</m:t>
                    </m:r>
                  </m:oMath>
                </a14:m>
                <a:endParaRPr lang="en-US" altLang="zh-CN" sz="2300" dirty="0">
                  <a:solidFill>
                    <a:srgbClr val="34495E"/>
                  </a:solidFill>
                  <a:latin typeface="Source Sans Pro" panose="020B0604020202020204" pitchFamily="34" charset="0"/>
                </a:endParaRPr>
              </a:p>
              <a:p>
                <a:pPr marL="0" lvl="1">
                  <a:spcBef>
                    <a:spcPts val="600"/>
                  </a:spcBef>
                </a:pPr>
                <a14:m>
                  <m:oMathPara xmlns:m="http://schemas.openxmlformats.org/officeDocument/2006/math">
                    <m:oMathParaPr>
                      <m:jc m:val="center"/>
                    </m:oMathParaPr>
                    <m:oMath xmlns:m="http://schemas.openxmlformats.org/officeDocument/2006/math">
                      <m:sSub>
                        <m:sSubPr>
                          <m:ctrlPr>
                            <a:rPr lang="zh-CN" altLang="en-US" sz="2300" i="1">
                              <a:solidFill>
                                <a:srgbClr val="34495E"/>
                              </a:solidFill>
                              <a:latin typeface="Cambria Math" panose="02040503050406030204" pitchFamily="18" charset="0"/>
                            </a:rPr>
                          </m:ctrlPr>
                        </m:sSubPr>
                        <m:e>
                          <m:r>
                            <a:rPr lang="zh-CN" altLang="en-US" sz="2400" i="1" dirty="0">
                              <a:solidFill>
                                <a:schemeClr val="tx2"/>
                              </a:solidFill>
                              <a:latin typeface="Cambria Math" panose="02040503050406030204" pitchFamily="18" charset="0"/>
                            </a:rPr>
                            <m:t>𝜖</m:t>
                          </m:r>
                        </m:e>
                        <m:sub>
                          <m:r>
                            <a:rPr lang="en-US" altLang="zh-CN" sz="2300" b="0" i="1" smtClean="0">
                              <a:solidFill>
                                <a:srgbClr val="34495E"/>
                              </a:solidFill>
                              <a:latin typeface="Cambria Math" panose="02040503050406030204" pitchFamily="18" charset="0"/>
                            </a:rPr>
                            <m:t>𝑘</m:t>
                          </m:r>
                        </m:sub>
                      </m:sSub>
                      <m:r>
                        <a:rPr lang="en-US" altLang="zh-CN" sz="2300" b="0" i="1" smtClean="0">
                          <a:solidFill>
                            <a:srgbClr val="34495E"/>
                          </a:solidFill>
                          <a:latin typeface="Cambria Math" panose="02040503050406030204" pitchFamily="18" charset="0"/>
                        </a:rPr>
                        <m:t>=</m:t>
                      </m:r>
                      <m:r>
                        <a:rPr lang="en-US" altLang="zh-CN" sz="2300" b="0" i="1" smtClean="0">
                          <a:solidFill>
                            <a:srgbClr val="34495E"/>
                          </a:solidFill>
                          <a:latin typeface="Cambria Math" panose="02040503050406030204" pitchFamily="18" charset="0"/>
                        </a:rPr>
                        <m:t>𝑃</m:t>
                      </m:r>
                      <m:d>
                        <m:dPr>
                          <m:ctrlPr>
                            <a:rPr lang="en-US" altLang="zh-CN" sz="2300" b="0" i="1" smtClean="0">
                              <a:solidFill>
                                <a:srgbClr val="34495E"/>
                              </a:solidFill>
                              <a:latin typeface="Cambria Math" panose="02040503050406030204" pitchFamily="18" charset="0"/>
                            </a:rPr>
                          </m:ctrlPr>
                        </m:dPr>
                        <m:e>
                          <m:sSub>
                            <m:sSubPr>
                              <m:ctrlPr>
                                <a:rPr lang="en-US" altLang="zh-CN" sz="2300" i="1">
                                  <a:solidFill>
                                    <a:srgbClr val="34495E"/>
                                  </a:solidFill>
                                  <a:latin typeface="Cambria Math" panose="02040503050406030204" pitchFamily="18" charset="0"/>
                                </a:rPr>
                              </m:ctrlPr>
                            </m:sSubPr>
                            <m:e>
                              <m:r>
                                <a:rPr lang="en-US" altLang="zh-CN" sz="2300" i="1">
                                  <a:solidFill>
                                    <a:srgbClr val="34495E"/>
                                  </a:solidFill>
                                  <a:latin typeface="Cambria Math" panose="02040503050406030204" pitchFamily="18" charset="0"/>
                                </a:rPr>
                                <m:t>𝐺</m:t>
                              </m:r>
                            </m:e>
                            <m:sub>
                              <m:r>
                                <a:rPr lang="en-US" altLang="zh-CN" sz="2300" b="0" i="1" smtClean="0">
                                  <a:solidFill>
                                    <a:srgbClr val="34495E"/>
                                  </a:solidFill>
                                  <a:latin typeface="Cambria Math" panose="02040503050406030204" pitchFamily="18" charset="0"/>
                                </a:rPr>
                                <m:t>𝑘</m:t>
                              </m:r>
                            </m:sub>
                          </m:sSub>
                          <m:d>
                            <m:dPr>
                              <m:ctrlPr>
                                <a:rPr lang="en-US" altLang="zh-CN" sz="2300" i="1">
                                  <a:solidFill>
                                    <a:srgbClr val="34495E"/>
                                  </a:solidFill>
                                  <a:latin typeface="Cambria Math" panose="02040503050406030204" pitchFamily="18" charset="0"/>
                                </a:rPr>
                              </m:ctrlPr>
                            </m:dPr>
                            <m:e>
                              <m:sSub>
                                <m:sSubPr>
                                  <m:ctrlPr>
                                    <a:rPr lang="en-US" altLang="zh-CN" sz="2300" i="1" smtClean="0">
                                      <a:solidFill>
                                        <a:srgbClr val="34495E"/>
                                      </a:solidFill>
                                      <a:latin typeface="Cambria Math" panose="02040503050406030204" pitchFamily="18" charset="0"/>
                                    </a:rPr>
                                  </m:ctrlPr>
                                </m:sSubPr>
                                <m:e>
                                  <m:r>
                                    <a:rPr lang="en-US" altLang="zh-CN" sz="2300" b="0" i="1" smtClean="0">
                                      <a:solidFill>
                                        <a:srgbClr val="34495E"/>
                                      </a:solidFill>
                                      <a:latin typeface="Cambria Math" panose="02040503050406030204" pitchFamily="18" charset="0"/>
                                    </a:rPr>
                                    <m:t>𝑥</m:t>
                                  </m:r>
                                </m:e>
                                <m:sub>
                                  <m:r>
                                    <a:rPr lang="en-US" altLang="zh-CN" sz="2300" b="0" i="1" smtClean="0">
                                      <a:solidFill>
                                        <a:srgbClr val="34495E"/>
                                      </a:solidFill>
                                      <a:latin typeface="Cambria Math" panose="02040503050406030204" pitchFamily="18" charset="0"/>
                                    </a:rPr>
                                    <m:t>𝑖</m:t>
                                  </m:r>
                                </m:sub>
                              </m:sSub>
                            </m:e>
                          </m:d>
                          <m:r>
                            <a:rPr lang="en-US" altLang="zh-CN" sz="2300" i="1" smtClean="0">
                              <a:solidFill>
                                <a:srgbClr val="34495E"/>
                              </a:solidFill>
                              <a:latin typeface="Cambria Math" panose="02040503050406030204" pitchFamily="18" charset="0"/>
                              <a:ea typeface="Cambria Math" panose="02040503050406030204" pitchFamily="18" charset="0"/>
                            </a:rPr>
                            <m:t>≠</m:t>
                          </m:r>
                          <m:sSub>
                            <m:sSubPr>
                              <m:ctrlPr>
                                <a:rPr lang="en-US" altLang="zh-CN" sz="2300" i="1" smtClean="0">
                                  <a:solidFill>
                                    <a:srgbClr val="34495E"/>
                                  </a:solidFill>
                                  <a:latin typeface="Cambria Math" panose="02040503050406030204" pitchFamily="18" charset="0"/>
                                  <a:ea typeface="Cambria Math" panose="02040503050406030204" pitchFamily="18" charset="0"/>
                                </a:rPr>
                              </m:ctrlPr>
                            </m:sSubPr>
                            <m:e>
                              <m:r>
                                <a:rPr lang="en-US" altLang="zh-CN" sz="2300" b="0" i="1" smtClean="0">
                                  <a:solidFill>
                                    <a:srgbClr val="34495E"/>
                                  </a:solidFill>
                                  <a:latin typeface="Cambria Math" panose="02040503050406030204" pitchFamily="18" charset="0"/>
                                  <a:ea typeface="Cambria Math" panose="02040503050406030204" pitchFamily="18" charset="0"/>
                                </a:rPr>
                                <m:t>𝑦</m:t>
                              </m:r>
                            </m:e>
                            <m:sub>
                              <m:r>
                                <a:rPr lang="en-US" altLang="zh-CN" sz="2300" b="0" i="1" smtClean="0">
                                  <a:solidFill>
                                    <a:srgbClr val="34495E"/>
                                  </a:solidFill>
                                  <a:latin typeface="Cambria Math" panose="02040503050406030204" pitchFamily="18" charset="0"/>
                                  <a:ea typeface="Cambria Math" panose="02040503050406030204" pitchFamily="18" charset="0"/>
                                </a:rPr>
                                <m:t>𝑖</m:t>
                              </m:r>
                            </m:sub>
                          </m:sSub>
                        </m:e>
                      </m:d>
                      <m:r>
                        <a:rPr lang="en-US" altLang="zh-CN" sz="2300" b="0" i="1" smtClean="0">
                          <a:solidFill>
                            <a:srgbClr val="34495E"/>
                          </a:solidFill>
                          <a:latin typeface="Cambria Math" panose="02040503050406030204" pitchFamily="18" charset="0"/>
                        </a:rPr>
                        <m:t>=</m:t>
                      </m:r>
                      <m:nary>
                        <m:naryPr>
                          <m:chr m:val="∑"/>
                          <m:ctrlPr>
                            <a:rPr lang="en-US" altLang="zh-CN" sz="2300" b="0" i="1" smtClean="0">
                              <a:solidFill>
                                <a:srgbClr val="34495E"/>
                              </a:solidFill>
                              <a:latin typeface="Cambria Math" panose="02040503050406030204" pitchFamily="18" charset="0"/>
                            </a:rPr>
                          </m:ctrlPr>
                        </m:naryPr>
                        <m:sub>
                          <m:r>
                            <m:rPr>
                              <m:brk m:alnAt="23"/>
                            </m:rPr>
                            <a:rPr lang="en-US" altLang="zh-CN" sz="2300" b="0" i="1" smtClean="0">
                              <a:solidFill>
                                <a:srgbClr val="34495E"/>
                              </a:solidFill>
                              <a:latin typeface="Cambria Math" panose="02040503050406030204" pitchFamily="18" charset="0"/>
                            </a:rPr>
                            <m:t>𝑖</m:t>
                          </m:r>
                          <m:r>
                            <a:rPr lang="en-US" altLang="zh-CN" sz="2300" b="0" i="1" smtClean="0">
                              <a:solidFill>
                                <a:srgbClr val="34495E"/>
                              </a:solidFill>
                              <a:latin typeface="Cambria Math" panose="02040503050406030204" pitchFamily="18" charset="0"/>
                            </a:rPr>
                            <m:t>=1</m:t>
                          </m:r>
                        </m:sub>
                        <m:sup>
                          <m:r>
                            <a:rPr lang="en-US" altLang="zh-CN" sz="2300" b="0" i="1" smtClean="0">
                              <a:solidFill>
                                <a:srgbClr val="34495E"/>
                              </a:solidFill>
                              <a:latin typeface="Cambria Math" panose="02040503050406030204" pitchFamily="18" charset="0"/>
                            </a:rPr>
                            <m:t>𝑁</m:t>
                          </m:r>
                        </m:sup>
                        <m:e>
                          <m:sSub>
                            <m:sSubPr>
                              <m:ctrlPr>
                                <a:rPr lang="en-US" altLang="zh-CN" sz="2300" i="1">
                                  <a:solidFill>
                                    <a:srgbClr val="34495E"/>
                                  </a:solidFill>
                                  <a:latin typeface="Cambria Math" panose="02040503050406030204" pitchFamily="18" charset="0"/>
                                </a:rPr>
                              </m:ctrlPr>
                            </m:sSubPr>
                            <m:e>
                              <m:sSub>
                                <m:sSubPr>
                                  <m:ctrlPr>
                                    <a:rPr lang="en-US" altLang="zh-CN" sz="2300" i="1">
                                      <a:solidFill>
                                        <a:srgbClr val="34495E"/>
                                      </a:solidFill>
                                      <a:latin typeface="Cambria Math" panose="02040503050406030204" pitchFamily="18" charset="0"/>
                                    </a:rPr>
                                  </m:ctrlPr>
                                </m:sSubPr>
                                <m:e>
                                  <m:r>
                                    <a:rPr lang="en-US" altLang="zh-CN" sz="2300" i="1">
                                      <a:solidFill>
                                        <a:srgbClr val="34495E"/>
                                      </a:solidFill>
                                      <a:latin typeface="Cambria Math" panose="02040503050406030204" pitchFamily="18" charset="0"/>
                                    </a:rPr>
                                    <m:t>𝑤</m:t>
                                  </m:r>
                                </m:e>
                                <m:sub>
                                  <m:r>
                                    <a:rPr lang="en-US" altLang="zh-CN" sz="2300" b="0" i="1" smtClean="0">
                                      <a:solidFill>
                                        <a:srgbClr val="34495E"/>
                                      </a:solidFill>
                                      <a:latin typeface="Cambria Math" panose="02040503050406030204" pitchFamily="18" charset="0"/>
                                    </a:rPr>
                                    <m:t>𝑘𝑖</m:t>
                                  </m:r>
                                </m:sub>
                              </m:sSub>
                              <m:r>
                                <a:rPr lang="en-US" altLang="zh-CN" sz="2300" b="0" i="1" smtClean="0">
                                  <a:solidFill>
                                    <a:srgbClr val="34495E"/>
                                  </a:solidFill>
                                  <a:latin typeface="Cambria Math" panose="02040503050406030204" pitchFamily="18" charset="0"/>
                                </a:rPr>
                                <m:t>𝐼</m:t>
                              </m:r>
                              <m:r>
                                <a:rPr lang="en-US" altLang="zh-CN" sz="2300" b="0" i="1" smtClean="0">
                                  <a:solidFill>
                                    <a:srgbClr val="34495E"/>
                                  </a:solidFill>
                                  <a:latin typeface="Cambria Math" panose="02040503050406030204" pitchFamily="18" charset="0"/>
                                </a:rPr>
                                <m:t>(</m:t>
                              </m:r>
                              <m:r>
                                <a:rPr lang="en-US" altLang="zh-CN" sz="2300" i="1">
                                  <a:solidFill>
                                    <a:srgbClr val="34495E"/>
                                  </a:solidFill>
                                  <a:latin typeface="Cambria Math" panose="02040503050406030204" pitchFamily="18" charset="0"/>
                                </a:rPr>
                                <m:t>𝐺</m:t>
                              </m:r>
                            </m:e>
                            <m:sub>
                              <m:r>
                                <a:rPr lang="en-US" altLang="zh-CN" sz="2300" b="0" i="1" smtClean="0">
                                  <a:solidFill>
                                    <a:srgbClr val="34495E"/>
                                  </a:solidFill>
                                  <a:latin typeface="Cambria Math" panose="02040503050406030204" pitchFamily="18" charset="0"/>
                                </a:rPr>
                                <m:t>𝑘</m:t>
                              </m:r>
                            </m:sub>
                          </m:sSub>
                          <m:d>
                            <m:dPr>
                              <m:ctrlPr>
                                <a:rPr lang="en-US" altLang="zh-CN" sz="2300" i="1">
                                  <a:solidFill>
                                    <a:srgbClr val="34495E"/>
                                  </a:solidFill>
                                  <a:latin typeface="Cambria Math" panose="02040503050406030204" pitchFamily="18" charset="0"/>
                                </a:rPr>
                              </m:ctrlPr>
                            </m:dPr>
                            <m:e>
                              <m:sSub>
                                <m:sSubPr>
                                  <m:ctrlPr>
                                    <a:rPr lang="en-US" altLang="zh-CN" sz="2300" i="1">
                                      <a:solidFill>
                                        <a:srgbClr val="34495E"/>
                                      </a:solidFill>
                                      <a:latin typeface="Cambria Math" panose="02040503050406030204" pitchFamily="18" charset="0"/>
                                    </a:rPr>
                                  </m:ctrlPr>
                                </m:sSubPr>
                                <m:e>
                                  <m:r>
                                    <a:rPr lang="en-US" altLang="zh-CN" sz="2300" i="1">
                                      <a:solidFill>
                                        <a:srgbClr val="34495E"/>
                                      </a:solidFill>
                                      <a:latin typeface="Cambria Math" panose="02040503050406030204" pitchFamily="18" charset="0"/>
                                    </a:rPr>
                                    <m:t>𝑥</m:t>
                                  </m:r>
                                </m:e>
                                <m:sub>
                                  <m:r>
                                    <a:rPr lang="en-US" altLang="zh-CN" sz="2300" i="1">
                                      <a:solidFill>
                                        <a:srgbClr val="34495E"/>
                                      </a:solidFill>
                                      <a:latin typeface="Cambria Math" panose="02040503050406030204" pitchFamily="18" charset="0"/>
                                    </a:rPr>
                                    <m:t>𝑖</m:t>
                                  </m:r>
                                </m:sub>
                              </m:sSub>
                            </m:e>
                          </m:d>
                          <m:r>
                            <a:rPr lang="en-US" altLang="zh-CN" sz="2300" i="1">
                              <a:solidFill>
                                <a:srgbClr val="34495E"/>
                              </a:solidFill>
                              <a:latin typeface="Cambria Math" panose="02040503050406030204" pitchFamily="18" charset="0"/>
                              <a:ea typeface="Cambria Math" panose="02040503050406030204" pitchFamily="18" charset="0"/>
                            </a:rPr>
                            <m:t>≠</m:t>
                          </m:r>
                          <m:sSub>
                            <m:sSubPr>
                              <m:ctrlPr>
                                <a:rPr lang="en-US" altLang="zh-CN" sz="2300" i="1">
                                  <a:solidFill>
                                    <a:srgbClr val="34495E"/>
                                  </a:solidFill>
                                  <a:latin typeface="Cambria Math" panose="02040503050406030204" pitchFamily="18" charset="0"/>
                                  <a:ea typeface="Cambria Math" panose="02040503050406030204" pitchFamily="18" charset="0"/>
                                </a:rPr>
                              </m:ctrlPr>
                            </m:sSubPr>
                            <m:e>
                              <m:r>
                                <a:rPr lang="en-US" altLang="zh-CN" sz="2300" i="1">
                                  <a:solidFill>
                                    <a:srgbClr val="34495E"/>
                                  </a:solidFill>
                                  <a:latin typeface="Cambria Math" panose="02040503050406030204" pitchFamily="18" charset="0"/>
                                  <a:ea typeface="Cambria Math" panose="02040503050406030204" pitchFamily="18" charset="0"/>
                                </a:rPr>
                                <m:t>𝑦</m:t>
                              </m:r>
                            </m:e>
                            <m:sub>
                              <m:r>
                                <a:rPr lang="en-US" altLang="zh-CN" sz="2300" i="1">
                                  <a:solidFill>
                                    <a:srgbClr val="34495E"/>
                                  </a:solidFill>
                                  <a:latin typeface="Cambria Math" panose="02040503050406030204" pitchFamily="18" charset="0"/>
                                  <a:ea typeface="Cambria Math" panose="02040503050406030204" pitchFamily="18" charset="0"/>
                                </a:rPr>
                                <m:t>𝑖</m:t>
                              </m:r>
                            </m:sub>
                          </m:sSub>
                          <m:r>
                            <a:rPr lang="en-US" altLang="zh-CN" sz="2300" b="0" i="1" smtClean="0">
                              <a:solidFill>
                                <a:srgbClr val="34495E"/>
                              </a:solidFill>
                              <a:latin typeface="Cambria Math" panose="02040503050406030204" pitchFamily="18" charset="0"/>
                              <a:ea typeface="Cambria Math" panose="02040503050406030204" pitchFamily="18" charset="0"/>
                            </a:rPr>
                            <m:t>)</m:t>
                          </m:r>
                        </m:e>
                      </m:nary>
                    </m:oMath>
                  </m:oMathPara>
                </a14:m>
                <a:endParaRPr lang="en-US" altLang="zh-CN" sz="2300" dirty="0">
                  <a:solidFill>
                    <a:srgbClr val="34495E"/>
                  </a:solidFill>
                  <a:latin typeface="Source Sans Pro" panose="020B0604020202020204" pitchFamily="34" charset="0"/>
                </a:endParaRPr>
              </a:p>
            </p:txBody>
          </p:sp>
        </mc:Choice>
        <mc:Fallback xmlns="">
          <p:sp>
            <p:nvSpPr>
              <p:cNvPr id="9" name="文本框 8">
                <a:extLst>
                  <a:ext uri="{FF2B5EF4-FFF2-40B4-BE49-F238E27FC236}">
                    <a16:creationId xmlns:a16="http://schemas.microsoft.com/office/drawing/2014/main" id="{E00CCA43-3CC9-4E7B-9115-8B13D088C00A}"/>
                  </a:ext>
                </a:extLst>
              </p:cNvPr>
              <p:cNvSpPr txBox="1">
                <a:spLocks noRot="1" noChangeAspect="1" noMove="1" noResize="1" noEditPoints="1" noAdjustHandles="1" noChangeArrowheads="1" noChangeShapeType="1" noTextEdit="1"/>
              </p:cNvSpPr>
              <p:nvPr/>
            </p:nvSpPr>
            <p:spPr>
              <a:xfrm>
                <a:off x="515936" y="2707272"/>
                <a:ext cx="11070064" cy="4043736"/>
              </a:xfrm>
              <a:prstGeom prst="rect">
                <a:avLst/>
              </a:prstGeom>
              <a:blipFill>
                <a:blip r:embed="rId5"/>
                <a:stretch>
                  <a:fillRect l="-661"/>
                </a:stretch>
              </a:blipFill>
            </p:spPr>
            <p:txBody>
              <a:bodyPr/>
              <a:lstStyle/>
              <a:p>
                <a:r>
                  <a:rPr lang="zh-CN" altLang="en-US">
                    <a:noFill/>
                  </a:rPr>
                  <a:t> </a:t>
                </a:r>
              </a:p>
            </p:txBody>
          </p:sp>
        </mc:Fallback>
      </mc:AlternateContent>
    </p:spTree>
    <p:custDataLst>
      <p:tags r:id="rId1"/>
    </p:custDataLst>
    <p:extLst>
      <p:ext uri="{BB962C8B-B14F-4D97-AF65-F5344CB8AC3E}">
        <p14:creationId xmlns:p14="http://schemas.microsoft.com/office/powerpoint/2010/main" val="23464156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en-US" altLang="zh-CN" dirty="0"/>
              <a:t>AdaBoost</a:t>
            </a:r>
            <a:r>
              <a:rPr lang="zh-CN" altLang="en-US" dirty="0"/>
              <a:t>分类算法</a:t>
            </a:r>
          </a:p>
        </p:txBody>
      </p:sp>
      <p:sp>
        <p:nvSpPr>
          <p:cNvPr id="12" name="文本框 11">
            <a:extLst>
              <a:ext uri="{FF2B5EF4-FFF2-40B4-BE49-F238E27FC236}">
                <a16:creationId xmlns:a16="http://schemas.microsoft.com/office/drawing/2014/main" id="{C9E0F771-BB0D-48E1-9885-9E3DCADCAF77}"/>
              </a:ext>
            </a:extLst>
          </p:cNvPr>
          <p:cNvSpPr txBox="1"/>
          <p:nvPr/>
        </p:nvSpPr>
        <p:spPr>
          <a:xfrm>
            <a:off x="515938" y="1385739"/>
            <a:ext cx="3177222" cy="605166"/>
          </a:xfrm>
          <a:prstGeom prst="rect">
            <a:avLst/>
          </a:prstGeom>
          <a:noFill/>
        </p:spPr>
        <p:txBody>
          <a:bodyPr wrap="square" rtlCol="0">
            <a:spAutoFit/>
          </a:bodyPr>
          <a:lstStyle/>
          <a:p>
            <a:pPr algn="just">
              <a:lnSpc>
                <a:spcPct val="130000"/>
              </a:lnSpc>
            </a:pPr>
            <a:r>
              <a:rPr lang="en-US" altLang="zh-CN" sz="2800" dirty="0">
                <a:gradFill>
                  <a:gsLst>
                    <a:gs pos="100000">
                      <a:schemeClr val="accent4"/>
                    </a:gs>
                    <a:gs pos="23000">
                      <a:schemeClr val="accent1">
                        <a:alpha val="95000"/>
                      </a:schemeClr>
                    </a:gs>
                  </a:gsLst>
                  <a:lin ang="2700000" scaled="1"/>
                </a:gradFill>
                <a:latin typeface="+mj-lt"/>
                <a:ea typeface="+mj-ea"/>
              </a:rPr>
              <a:t>AdaBoost</a:t>
            </a:r>
            <a:r>
              <a:rPr lang="zh-CN" altLang="en-US" sz="2800" dirty="0">
                <a:gradFill>
                  <a:gsLst>
                    <a:gs pos="100000">
                      <a:schemeClr val="accent4"/>
                    </a:gs>
                    <a:gs pos="23000">
                      <a:schemeClr val="accent1">
                        <a:alpha val="95000"/>
                      </a:schemeClr>
                    </a:gs>
                  </a:gsLst>
                  <a:lin ang="2700000" scaled="1"/>
                </a:gradFill>
                <a:latin typeface="+mj-lt"/>
                <a:ea typeface="+mj-ea"/>
              </a:rPr>
              <a:t>分类算法</a:t>
            </a:r>
            <a:endParaRPr lang="en-US" altLang="zh-CN" sz="2800" dirty="0">
              <a:gradFill>
                <a:gsLst>
                  <a:gs pos="100000">
                    <a:schemeClr val="accent4"/>
                  </a:gs>
                  <a:gs pos="23000">
                    <a:schemeClr val="accent1">
                      <a:alpha val="95000"/>
                    </a:schemeClr>
                  </a:gs>
                </a:gsLst>
                <a:lin ang="2700000" scaled="1"/>
              </a:gradFill>
              <a:latin typeface="+mj-lt"/>
              <a:ea typeface="+mj-ea"/>
            </a:endParaRPr>
          </a:p>
        </p:txBody>
      </p:sp>
      <p:cxnSp>
        <p:nvCxnSpPr>
          <p:cNvPr id="13" name="直接连接符 12">
            <a:extLst>
              <a:ext uri="{FF2B5EF4-FFF2-40B4-BE49-F238E27FC236}">
                <a16:creationId xmlns:a16="http://schemas.microsoft.com/office/drawing/2014/main" id="{7A51B91E-A968-455D-8924-5AF42430A4B2}"/>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1" name="文本框 10">
                <a:extLst>
                  <a:ext uri="{FF2B5EF4-FFF2-40B4-BE49-F238E27FC236}">
                    <a16:creationId xmlns:a16="http://schemas.microsoft.com/office/drawing/2014/main" id="{8234CF50-CCA5-4048-9290-A64A739E1A6F}"/>
                  </a:ext>
                </a:extLst>
              </p:cNvPr>
              <p:cNvSpPr txBox="1"/>
              <p:nvPr/>
            </p:nvSpPr>
            <p:spPr>
              <a:xfrm>
                <a:off x="606000" y="2102623"/>
                <a:ext cx="11070064" cy="4450577"/>
              </a:xfrm>
              <a:prstGeom prst="rect">
                <a:avLst/>
              </a:prstGeom>
              <a:noFill/>
            </p:spPr>
            <p:txBody>
              <a:bodyPr wrap="square" rtlCol="0" anchor="ctr">
                <a:spAutoFit/>
              </a:bodyPr>
              <a:lstStyle>
                <a:defPPr>
                  <a:defRPr lang="zh-CN"/>
                </a:defPPr>
                <a:lvl1pPr algn="just" fontAlgn="auto">
                  <a:lnSpc>
                    <a:spcPct val="130000"/>
                  </a:lnSpc>
                  <a:defRPr sz="2000">
                    <a:solidFill>
                      <a:schemeClr val="tx2"/>
                    </a:solidFill>
                  </a:defRPr>
                  <a:extLst>
                    <a:ext uri="{35155182-B16C-46BC-9424-99874614C6A1}">
                      <wpsdc:indentchars xmlns="" xmlns:wpsdc="http://www.wps.cn/officeDocument/2017/drawingmlCustomData" val="200" checksum="282533468"/>
                    </a:ext>
                  </a:extLst>
                </a:lvl1pPr>
              </a:lstStyle>
              <a:p>
                <a:pPr marL="0" lvl="1">
                  <a:spcBef>
                    <a:spcPts val="600"/>
                  </a:spcBef>
                </a:pPr>
                <a:r>
                  <a:rPr lang="en-US" altLang="zh-CN" sz="2300" dirty="0">
                    <a:solidFill>
                      <a:srgbClr val="34495E"/>
                    </a:solidFill>
                    <a:latin typeface="Source Sans Pro" panose="020B0604020202020204" pitchFamily="34" charset="0"/>
                  </a:rPr>
                  <a:t>            (c) </a:t>
                </a:r>
                <a:r>
                  <a:rPr lang="zh-CN" altLang="en-US" sz="2300" dirty="0">
                    <a:solidFill>
                      <a:srgbClr val="34495E"/>
                    </a:solidFill>
                    <a:latin typeface="Source Sans Pro" panose="020B0604020202020204" pitchFamily="34" charset="0"/>
                  </a:rPr>
                  <a:t>根据</a:t>
                </a:r>
                <a14:m>
                  <m:oMath xmlns:m="http://schemas.openxmlformats.org/officeDocument/2006/math">
                    <m:r>
                      <a:rPr lang="zh-CN" altLang="en-US" sz="2300" i="1" dirty="0">
                        <a:solidFill>
                          <a:srgbClr val="34495E"/>
                        </a:solidFill>
                        <a:latin typeface="Cambria Math" panose="02040503050406030204" pitchFamily="18" charset="0"/>
                      </a:rPr>
                      <m:t>分类</m:t>
                    </m:r>
                    <m:r>
                      <a:rPr lang="zh-CN" altLang="en-US" sz="2300" i="1" dirty="0" smtClean="0">
                        <a:solidFill>
                          <a:srgbClr val="34495E"/>
                        </a:solidFill>
                        <a:latin typeface="Cambria Math" panose="02040503050406030204" pitchFamily="18" charset="0"/>
                      </a:rPr>
                      <m:t>误差率</m:t>
                    </m:r>
                    <m:sSub>
                      <m:sSubPr>
                        <m:ctrlPr>
                          <a:rPr lang="zh-CN" altLang="en-US" sz="2300" i="1">
                            <a:solidFill>
                              <a:srgbClr val="34495E"/>
                            </a:solidFill>
                            <a:latin typeface="Cambria Math" panose="02040503050406030204" pitchFamily="18" charset="0"/>
                          </a:rPr>
                        </m:ctrlPr>
                      </m:sSubPr>
                      <m:e>
                        <m:r>
                          <m:rPr>
                            <m:sty m:val="p"/>
                          </m:rPr>
                          <a:rPr lang="el-GR" altLang="zh-CN" sz="2300" i="1">
                            <a:solidFill>
                              <a:srgbClr val="34495E"/>
                            </a:solidFill>
                            <a:latin typeface="Cambria Math" panose="02040503050406030204" pitchFamily="18" charset="0"/>
                            <a:ea typeface="Cambria Math" panose="02040503050406030204" pitchFamily="18" charset="0"/>
                          </a:rPr>
                          <m:t>ϵ</m:t>
                        </m:r>
                      </m:e>
                      <m:sub>
                        <m:r>
                          <a:rPr lang="en-US" altLang="zh-CN" sz="2300" b="0" i="1" smtClean="0">
                            <a:solidFill>
                              <a:srgbClr val="34495E"/>
                            </a:solidFill>
                            <a:latin typeface="Cambria Math" panose="02040503050406030204" pitchFamily="18" charset="0"/>
                          </a:rPr>
                          <m:t>𝑘</m:t>
                        </m:r>
                      </m:sub>
                    </m:sSub>
                  </m:oMath>
                </a14:m>
                <a:r>
                  <a:rPr lang="zh-CN" altLang="en-US" sz="2300" dirty="0">
                    <a:solidFill>
                      <a:srgbClr val="34495E"/>
                    </a:solidFill>
                    <a:latin typeface="Source Sans Pro" panose="020B0604020202020204" pitchFamily="34" charset="0"/>
                  </a:rPr>
                  <a:t>计算当前弱分类器的权重系数</a:t>
                </a:r>
                <a14:m>
                  <m:oMath xmlns:m="http://schemas.openxmlformats.org/officeDocument/2006/math">
                    <m:sSub>
                      <m:sSubPr>
                        <m:ctrlPr>
                          <a:rPr lang="zh-CN" altLang="en-US" sz="2300" i="1">
                            <a:solidFill>
                              <a:srgbClr val="34495E"/>
                            </a:solidFill>
                            <a:latin typeface="Cambria Math" panose="02040503050406030204" pitchFamily="18" charset="0"/>
                          </a:rPr>
                        </m:ctrlPr>
                      </m:sSubPr>
                      <m:e>
                        <m:r>
                          <a:rPr lang="en-US" altLang="zh-CN" sz="2300" i="1">
                            <a:solidFill>
                              <a:srgbClr val="34495E"/>
                            </a:solidFill>
                            <a:latin typeface="Cambria Math" panose="02040503050406030204" pitchFamily="18" charset="0"/>
                            <a:ea typeface="Cambria Math" panose="02040503050406030204" pitchFamily="18" charset="0"/>
                          </a:rPr>
                          <m:t>𝛼</m:t>
                        </m:r>
                      </m:e>
                      <m:sub>
                        <m:r>
                          <a:rPr lang="en-US" altLang="zh-CN" sz="2300" b="0" i="1" smtClean="0">
                            <a:solidFill>
                              <a:srgbClr val="34495E"/>
                            </a:solidFill>
                            <a:latin typeface="Cambria Math" panose="02040503050406030204" pitchFamily="18" charset="0"/>
                          </a:rPr>
                          <m:t>𝑘</m:t>
                        </m:r>
                      </m:sub>
                    </m:sSub>
                  </m:oMath>
                </a14:m>
                <a:r>
                  <a:rPr lang="en-US" altLang="zh-CN" sz="2300" dirty="0">
                    <a:solidFill>
                      <a:srgbClr val="34495E"/>
                    </a:solidFill>
                    <a:latin typeface="Source Sans Pro" panose="020B0604020202020204" pitchFamily="34" charset="0"/>
                  </a:rPr>
                  <a:t>:</a:t>
                </a:r>
              </a:p>
              <a:p>
                <a:pPr marL="0" lvl="1">
                  <a:spcBef>
                    <a:spcPts val="600"/>
                  </a:spcBef>
                </a:pPr>
                <a14:m>
                  <m:oMathPara xmlns:m="http://schemas.openxmlformats.org/officeDocument/2006/math">
                    <m:oMathParaPr>
                      <m:jc m:val="centerGroup"/>
                    </m:oMathParaPr>
                    <m:oMath xmlns:m="http://schemas.openxmlformats.org/officeDocument/2006/math">
                      <m:sSub>
                        <m:sSubPr>
                          <m:ctrlPr>
                            <a:rPr lang="zh-CN" altLang="en-US" sz="2300" i="1">
                              <a:solidFill>
                                <a:srgbClr val="34495E"/>
                              </a:solidFill>
                              <a:latin typeface="Cambria Math" panose="02040503050406030204" pitchFamily="18" charset="0"/>
                            </a:rPr>
                          </m:ctrlPr>
                        </m:sSubPr>
                        <m:e>
                          <m:r>
                            <a:rPr lang="en-US" altLang="zh-CN" sz="2300">
                              <a:solidFill>
                                <a:srgbClr val="34495E"/>
                              </a:solidFill>
                              <a:latin typeface="Cambria Math" panose="02040503050406030204" pitchFamily="18" charset="0"/>
                            </a:rPr>
                            <m:t>𝛼</m:t>
                          </m:r>
                        </m:e>
                        <m:sub>
                          <m:r>
                            <a:rPr lang="en-US" altLang="zh-CN" sz="2300">
                              <a:solidFill>
                                <a:srgbClr val="34495E"/>
                              </a:solidFill>
                              <a:latin typeface="Cambria Math" panose="02040503050406030204" pitchFamily="18" charset="0"/>
                            </a:rPr>
                            <m:t>𝑘</m:t>
                          </m:r>
                        </m:sub>
                      </m:sSub>
                      <m:r>
                        <a:rPr lang="en-US" altLang="zh-CN" sz="2300">
                          <a:solidFill>
                            <a:srgbClr val="34495E"/>
                          </a:solidFill>
                          <a:latin typeface="Cambria Math" panose="02040503050406030204" pitchFamily="18" charset="0"/>
                        </a:rPr>
                        <m:t>=</m:t>
                      </m:r>
                      <m:f>
                        <m:fPr>
                          <m:ctrlPr>
                            <a:rPr lang="en-US" altLang="zh-CN" sz="2300" i="1">
                              <a:solidFill>
                                <a:srgbClr val="34495E"/>
                              </a:solidFill>
                              <a:latin typeface="Cambria Math" panose="02040503050406030204" pitchFamily="18" charset="0"/>
                            </a:rPr>
                          </m:ctrlPr>
                        </m:fPr>
                        <m:num>
                          <m:r>
                            <a:rPr lang="en-US" altLang="zh-CN" sz="2300">
                              <a:solidFill>
                                <a:srgbClr val="34495E"/>
                              </a:solidFill>
                              <a:latin typeface="Cambria Math" panose="02040503050406030204" pitchFamily="18" charset="0"/>
                            </a:rPr>
                            <m:t>1</m:t>
                          </m:r>
                        </m:num>
                        <m:den>
                          <m:r>
                            <a:rPr lang="en-US" altLang="zh-CN" sz="2300">
                              <a:solidFill>
                                <a:srgbClr val="34495E"/>
                              </a:solidFill>
                              <a:latin typeface="Cambria Math" panose="02040503050406030204" pitchFamily="18" charset="0"/>
                            </a:rPr>
                            <m:t>2</m:t>
                          </m:r>
                        </m:den>
                      </m:f>
                      <m:func>
                        <m:funcPr>
                          <m:ctrlPr>
                            <a:rPr lang="en-US" altLang="zh-CN" sz="2300" i="1">
                              <a:solidFill>
                                <a:srgbClr val="34495E"/>
                              </a:solidFill>
                              <a:latin typeface="Cambria Math" panose="02040503050406030204" pitchFamily="18" charset="0"/>
                            </a:rPr>
                          </m:ctrlPr>
                        </m:funcPr>
                        <m:fName>
                          <m:r>
                            <m:rPr>
                              <m:sty m:val="p"/>
                            </m:rPr>
                            <a:rPr lang="en-US" altLang="zh-CN" sz="2300">
                              <a:solidFill>
                                <a:srgbClr val="34495E"/>
                              </a:solidFill>
                              <a:latin typeface="Cambria Math" panose="02040503050406030204" pitchFamily="18" charset="0"/>
                            </a:rPr>
                            <m:t>l</m:t>
                          </m:r>
                          <m:r>
                            <m:rPr>
                              <m:sty m:val="p"/>
                            </m:rPr>
                            <a:rPr lang="en-US" altLang="zh-CN" sz="2300" i="1">
                              <a:solidFill>
                                <a:srgbClr val="34495E"/>
                              </a:solidFill>
                              <a:latin typeface="Cambria Math" panose="02040503050406030204" pitchFamily="18" charset="0"/>
                            </a:rPr>
                            <m:t>n</m:t>
                          </m:r>
                        </m:fName>
                        <m:e>
                          <m:f>
                            <m:fPr>
                              <m:ctrlPr>
                                <a:rPr lang="en-US" altLang="zh-CN" sz="2300" i="1">
                                  <a:solidFill>
                                    <a:srgbClr val="34495E"/>
                                  </a:solidFill>
                                  <a:latin typeface="Cambria Math" panose="02040503050406030204" pitchFamily="18" charset="0"/>
                                </a:rPr>
                              </m:ctrlPr>
                            </m:fPr>
                            <m:num>
                              <m:r>
                                <a:rPr lang="en-US" altLang="zh-CN" sz="2300">
                                  <a:solidFill>
                                    <a:srgbClr val="34495E"/>
                                  </a:solidFill>
                                  <a:latin typeface="Cambria Math" panose="02040503050406030204" pitchFamily="18" charset="0"/>
                                </a:rPr>
                                <m:t>1−</m:t>
                              </m:r>
                              <m:sSub>
                                <m:sSubPr>
                                  <m:ctrlPr>
                                    <a:rPr lang="zh-CN" altLang="en-US" sz="2300" i="1">
                                      <a:solidFill>
                                        <a:srgbClr val="34495E"/>
                                      </a:solidFill>
                                      <a:latin typeface="Cambria Math" panose="02040503050406030204" pitchFamily="18" charset="0"/>
                                    </a:rPr>
                                  </m:ctrlPr>
                                </m:sSubPr>
                                <m:e>
                                  <m:r>
                                    <a:rPr lang="zh-CN" altLang="en-US" sz="2400" i="1" dirty="0">
                                      <a:solidFill>
                                        <a:schemeClr val="tx2"/>
                                      </a:solidFill>
                                      <a:latin typeface="Cambria Math" panose="02040503050406030204" pitchFamily="18" charset="0"/>
                                    </a:rPr>
                                    <m:t>𝜖</m:t>
                                  </m:r>
                                </m:e>
                                <m:sub>
                                  <m:r>
                                    <a:rPr lang="en-US" altLang="zh-CN" sz="2300">
                                      <a:solidFill>
                                        <a:srgbClr val="34495E"/>
                                      </a:solidFill>
                                      <a:latin typeface="Cambria Math" panose="02040503050406030204" pitchFamily="18" charset="0"/>
                                    </a:rPr>
                                    <m:t>𝑘</m:t>
                                  </m:r>
                                </m:sub>
                              </m:sSub>
                            </m:num>
                            <m:den>
                              <m:sSub>
                                <m:sSubPr>
                                  <m:ctrlPr>
                                    <a:rPr lang="zh-CN" altLang="en-US" sz="2300" i="1">
                                      <a:solidFill>
                                        <a:srgbClr val="34495E"/>
                                      </a:solidFill>
                                      <a:latin typeface="Cambria Math" panose="02040503050406030204" pitchFamily="18" charset="0"/>
                                    </a:rPr>
                                  </m:ctrlPr>
                                </m:sSubPr>
                                <m:e>
                                  <m:r>
                                    <a:rPr lang="zh-CN" altLang="en-US" sz="2400" i="1" dirty="0">
                                      <a:solidFill>
                                        <a:schemeClr val="tx2"/>
                                      </a:solidFill>
                                      <a:latin typeface="Cambria Math" panose="02040503050406030204" pitchFamily="18" charset="0"/>
                                    </a:rPr>
                                    <m:t>𝜖</m:t>
                                  </m:r>
                                </m:e>
                                <m:sub>
                                  <m:r>
                                    <a:rPr lang="en-US" altLang="zh-CN" sz="2300">
                                      <a:solidFill>
                                        <a:srgbClr val="34495E"/>
                                      </a:solidFill>
                                      <a:latin typeface="Cambria Math" panose="02040503050406030204" pitchFamily="18" charset="0"/>
                                    </a:rPr>
                                    <m:t>𝑘</m:t>
                                  </m:r>
                                </m:sub>
                              </m:sSub>
                            </m:den>
                          </m:f>
                        </m:e>
                      </m:func>
                    </m:oMath>
                  </m:oMathPara>
                </a14:m>
                <a:endParaRPr lang="en-US" altLang="zh-CN" sz="2300" dirty="0">
                  <a:solidFill>
                    <a:srgbClr val="34495E"/>
                  </a:solidFill>
                  <a:latin typeface="Source Sans Pro" panose="020B0604020202020204" pitchFamily="34" charset="0"/>
                </a:endParaRPr>
              </a:p>
              <a:p>
                <a:pPr marL="0" lvl="1">
                  <a:spcBef>
                    <a:spcPts val="600"/>
                  </a:spcBef>
                </a:pPr>
                <a:r>
                  <a:rPr lang="en-US" altLang="zh-CN" sz="2300" dirty="0">
                    <a:solidFill>
                      <a:srgbClr val="34495E"/>
                    </a:solidFill>
                    <a:latin typeface="Source Sans Pro" panose="020B0604020202020204" pitchFamily="34" charset="0"/>
                  </a:rPr>
                  <a:t>            (d)</a:t>
                </a:r>
                <a:r>
                  <a:rPr lang="zh-CN" altLang="en-US" sz="2300" dirty="0">
                    <a:solidFill>
                      <a:srgbClr val="34495E"/>
                    </a:solidFill>
                    <a:latin typeface="Source Sans Pro" panose="020B0604020202020204" pitchFamily="34" charset="0"/>
                  </a:rPr>
                  <a:t>假设第</a:t>
                </a:r>
                <a14:m>
                  <m:oMath xmlns:m="http://schemas.openxmlformats.org/officeDocument/2006/math">
                    <m:r>
                      <a:rPr lang="en-US" altLang="zh-CN" sz="2300" b="0" i="1" smtClean="0">
                        <a:solidFill>
                          <a:srgbClr val="34495E"/>
                        </a:solidFill>
                        <a:latin typeface="Cambria Math" panose="02040503050406030204" pitchFamily="18" charset="0"/>
                      </a:rPr>
                      <m:t>𝑘</m:t>
                    </m:r>
                  </m:oMath>
                </a14:m>
                <a:r>
                  <a:rPr lang="zh-CN" altLang="en-US" sz="2300" dirty="0">
                    <a:solidFill>
                      <a:srgbClr val="34495E"/>
                    </a:solidFill>
                    <a:latin typeface="Source Sans Pro" panose="020B0604020202020204" pitchFamily="34" charset="0"/>
                  </a:rPr>
                  <a:t>个弱分类器的样本集权重系数为</a:t>
                </a:r>
                <a:r>
                  <a:rPr lang="en-US" altLang="zh-CN" sz="2300" dirty="0">
                    <a:solidFill>
                      <a:srgbClr val="34495E"/>
                    </a:solidFill>
                    <a:latin typeface="Source Sans Pro" panose="020B0604020202020204" pitchFamily="34" charset="0"/>
                  </a:rPr>
                  <a:t>:</a:t>
                </a:r>
              </a:p>
              <a:p>
                <a:pPr marL="0" lvl="1">
                  <a:spcBef>
                    <a:spcPts val="600"/>
                  </a:spcBef>
                </a:pPr>
                <a14:m>
                  <m:oMathPara xmlns:m="http://schemas.openxmlformats.org/officeDocument/2006/math">
                    <m:oMathParaPr>
                      <m:jc m:val="centerGroup"/>
                    </m:oMathParaPr>
                    <m:oMath xmlns:m="http://schemas.openxmlformats.org/officeDocument/2006/math">
                      <m:r>
                        <a:rPr lang="en-US" altLang="zh-CN" sz="2300" b="0" i="1" smtClean="0">
                          <a:solidFill>
                            <a:srgbClr val="34495E"/>
                          </a:solidFill>
                          <a:latin typeface="Cambria Math" panose="02040503050406030204" pitchFamily="18" charset="0"/>
                        </a:rPr>
                        <m:t>𝐷</m:t>
                      </m:r>
                      <m:r>
                        <a:rPr lang="en-US" altLang="zh-CN" sz="2300" b="0" i="1" smtClean="0">
                          <a:solidFill>
                            <a:srgbClr val="34495E"/>
                          </a:solidFill>
                          <a:latin typeface="Cambria Math" panose="02040503050406030204" pitchFamily="18" charset="0"/>
                        </a:rPr>
                        <m:t>(</m:t>
                      </m:r>
                      <m:r>
                        <a:rPr lang="en-US" altLang="zh-CN" sz="2300" b="0" i="1" smtClean="0">
                          <a:solidFill>
                            <a:srgbClr val="34495E"/>
                          </a:solidFill>
                          <a:latin typeface="Cambria Math" panose="02040503050406030204" pitchFamily="18" charset="0"/>
                        </a:rPr>
                        <m:t>𝑘</m:t>
                      </m:r>
                      <m:r>
                        <a:rPr lang="en-US" altLang="zh-CN" sz="2300" b="0" i="1" smtClean="0">
                          <a:solidFill>
                            <a:srgbClr val="34495E"/>
                          </a:solidFill>
                          <a:latin typeface="Cambria Math" panose="02040503050406030204" pitchFamily="18" charset="0"/>
                        </a:rPr>
                        <m:t>)=</m:t>
                      </m:r>
                      <m:d>
                        <m:dPr>
                          <m:ctrlPr>
                            <a:rPr lang="en-US" altLang="zh-CN" sz="2300" i="1">
                              <a:solidFill>
                                <a:srgbClr val="34495E"/>
                              </a:solidFill>
                              <a:latin typeface="Cambria Math" panose="02040503050406030204" pitchFamily="18" charset="0"/>
                            </a:rPr>
                          </m:ctrlPr>
                        </m:dPr>
                        <m:e>
                          <m:sSub>
                            <m:sSubPr>
                              <m:ctrlPr>
                                <a:rPr lang="en-US" altLang="zh-CN" sz="2300" i="1">
                                  <a:solidFill>
                                    <a:srgbClr val="34495E"/>
                                  </a:solidFill>
                                  <a:latin typeface="Cambria Math" panose="02040503050406030204" pitchFamily="18" charset="0"/>
                                </a:rPr>
                              </m:ctrlPr>
                            </m:sSubPr>
                            <m:e>
                              <m:r>
                                <a:rPr lang="en-US" altLang="zh-CN" sz="2300" i="1">
                                  <a:solidFill>
                                    <a:srgbClr val="34495E"/>
                                  </a:solidFill>
                                  <a:latin typeface="Cambria Math" panose="02040503050406030204" pitchFamily="18" charset="0"/>
                                </a:rPr>
                                <m:t>𝑤</m:t>
                              </m:r>
                            </m:e>
                            <m:sub>
                              <m:r>
                                <a:rPr lang="en-US" altLang="zh-CN" sz="2300" b="0" i="1" smtClean="0">
                                  <a:solidFill>
                                    <a:srgbClr val="34495E"/>
                                  </a:solidFill>
                                  <a:latin typeface="Cambria Math" panose="02040503050406030204" pitchFamily="18" charset="0"/>
                                </a:rPr>
                                <m:t>𝑘</m:t>
                              </m:r>
                              <m:r>
                                <a:rPr lang="en-US" altLang="zh-CN" sz="2300" i="1">
                                  <a:solidFill>
                                    <a:srgbClr val="34495E"/>
                                  </a:solidFill>
                                  <a:latin typeface="Cambria Math" panose="02040503050406030204" pitchFamily="18" charset="0"/>
                                </a:rPr>
                                <m:t>1</m:t>
                              </m:r>
                            </m:sub>
                          </m:sSub>
                          <m:r>
                            <a:rPr lang="en-US" altLang="zh-CN" sz="2300" i="1">
                              <a:solidFill>
                                <a:srgbClr val="34495E"/>
                              </a:solidFill>
                              <a:latin typeface="Cambria Math" panose="02040503050406030204" pitchFamily="18" charset="0"/>
                            </a:rPr>
                            <m:t>,</m:t>
                          </m:r>
                          <m:sSub>
                            <m:sSubPr>
                              <m:ctrlPr>
                                <a:rPr lang="en-US" altLang="zh-CN" sz="2300" i="1" smtClean="0">
                                  <a:solidFill>
                                    <a:srgbClr val="34495E"/>
                                  </a:solidFill>
                                  <a:latin typeface="Cambria Math" panose="02040503050406030204" pitchFamily="18" charset="0"/>
                                </a:rPr>
                              </m:ctrlPr>
                            </m:sSubPr>
                            <m:e>
                              <m:r>
                                <a:rPr lang="en-US" altLang="zh-CN" sz="2300" i="1">
                                  <a:solidFill>
                                    <a:srgbClr val="34495E"/>
                                  </a:solidFill>
                                  <a:latin typeface="Cambria Math" panose="02040503050406030204" pitchFamily="18" charset="0"/>
                                  <a:ea typeface="Cambria Math" panose="02040503050406030204" pitchFamily="18" charset="0"/>
                                </a:rPr>
                                <m:t>⋯,</m:t>
                              </m:r>
                              <m:r>
                                <a:rPr lang="en-US" altLang="zh-CN" sz="2300" i="1">
                                  <a:solidFill>
                                    <a:srgbClr val="34495E"/>
                                  </a:solidFill>
                                  <a:latin typeface="Cambria Math" panose="02040503050406030204" pitchFamily="18" charset="0"/>
                                </a:rPr>
                                <m:t>𝑤</m:t>
                              </m:r>
                            </m:e>
                            <m:sub>
                              <m:r>
                                <a:rPr lang="en-US" altLang="zh-CN" sz="2300" b="0" i="1" smtClean="0">
                                  <a:solidFill>
                                    <a:srgbClr val="34495E"/>
                                  </a:solidFill>
                                  <a:latin typeface="Cambria Math" panose="02040503050406030204" pitchFamily="18" charset="0"/>
                                </a:rPr>
                                <m:t>𝑘</m:t>
                              </m:r>
                              <m:r>
                                <a:rPr lang="en-US" altLang="zh-CN" sz="2300" i="1">
                                  <a:solidFill>
                                    <a:srgbClr val="34495E"/>
                                  </a:solidFill>
                                  <a:latin typeface="Cambria Math" panose="02040503050406030204" pitchFamily="18" charset="0"/>
                                </a:rPr>
                                <m:t>𝑖</m:t>
                              </m:r>
                            </m:sub>
                          </m:sSub>
                          <m:r>
                            <a:rPr lang="en-US" altLang="zh-CN" sz="2300" i="1">
                              <a:solidFill>
                                <a:srgbClr val="34495E"/>
                              </a:solidFill>
                              <a:latin typeface="Cambria Math" panose="02040503050406030204" pitchFamily="18" charset="0"/>
                            </a:rPr>
                            <m:t>, </m:t>
                          </m:r>
                          <m:r>
                            <a:rPr lang="en-US" altLang="zh-CN" sz="2300" i="1">
                              <a:solidFill>
                                <a:srgbClr val="34495E"/>
                              </a:solidFill>
                              <a:latin typeface="Cambria Math" panose="02040503050406030204" pitchFamily="18" charset="0"/>
                              <a:ea typeface="Cambria Math" panose="02040503050406030204" pitchFamily="18" charset="0"/>
                            </a:rPr>
                            <m:t>⋯,</m:t>
                          </m:r>
                          <m:sSub>
                            <m:sSubPr>
                              <m:ctrlPr>
                                <a:rPr lang="en-US" altLang="zh-CN" sz="2300" i="1">
                                  <a:solidFill>
                                    <a:srgbClr val="34495E"/>
                                  </a:solidFill>
                                  <a:latin typeface="Cambria Math" panose="02040503050406030204" pitchFamily="18" charset="0"/>
                                </a:rPr>
                              </m:ctrlPr>
                            </m:sSubPr>
                            <m:e>
                              <m:r>
                                <a:rPr lang="en-US" altLang="zh-CN" sz="2300" i="1">
                                  <a:solidFill>
                                    <a:srgbClr val="34495E"/>
                                  </a:solidFill>
                                  <a:latin typeface="Cambria Math" panose="02040503050406030204" pitchFamily="18" charset="0"/>
                                </a:rPr>
                                <m:t>𝑤</m:t>
                              </m:r>
                            </m:e>
                            <m:sub>
                              <m:r>
                                <a:rPr lang="en-US" altLang="zh-CN" sz="2300" b="0" i="1" smtClean="0">
                                  <a:solidFill>
                                    <a:srgbClr val="34495E"/>
                                  </a:solidFill>
                                  <a:latin typeface="Cambria Math" panose="02040503050406030204" pitchFamily="18" charset="0"/>
                                </a:rPr>
                                <m:t>𝑘𝑁</m:t>
                              </m:r>
                            </m:sub>
                          </m:sSub>
                        </m:e>
                      </m:d>
                    </m:oMath>
                  </m:oMathPara>
                </a14:m>
                <a:endParaRPr lang="en-US" altLang="zh-CN" sz="2300" dirty="0">
                  <a:solidFill>
                    <a:srgbClr val="34495E"/>
                  </a:solidFill>
                  <a:latin typeface="Source Sans Pro" panose="020B0604020202020204" pitchFamily="34" charset="0"/>
                </a:endParaRPr>
              </a:p>
              <a:p>
                <a:pPr marL="0" lvl="1">
                  <a:spcBef>
                    <a:spcPts val="600"/>
                  </a:spcBef>
                </a:pPr>
                <a:r>
                  <a:rPr lang="zh-CN" altLang="en-US" sz="2300" dirty="0">
                    <a:solidFill>
                      <a:srgbClr val="34495E"/>
                    </a:solidFill>
                    <a:latin typeface="Source Sans Pro" panose="020B0604020202020204" pitchFamily="34" charset="0"/>
                  </a:rPr>
                  <a:t>                  则更新后的第</a:t>
                </a:r>
                <a14:m>
                  <m:oMath xmlns:m="http://schemas.openxmlformats.org/officeDocument/2006/math">
                    <m:r>
                      <a:rPr lang="en-US" altLang="zh-CN" sz="2300" i="1" dirty="0" smtClean="0">
                        <a:solidFill>
                          <a:srgbClr val="34495E"/>
                        </a:solidFill>
                        <a:latin typeface="Cambria Math" panose="02040503050406030204" pitchFamily="18" charset="0"/>
                      </a:rPr>
                      <m:t>𝑘</m:t>
                    </m:r>
                    <m:r>
                      <a:rPr lang="en-US" altLang="zh-CN" sz="2300" i="1" dirty="0" smtClean="0">
                        <a:solidFill>
                          <a:srgbClr val="34495E"/>
                        </a:solidFill>
                        <a:latin typeface="Cambria Math" panose="02040503050406030204" pitchFamily="18" charset="0"/>
                      </a:rPr>
                      <m:t>+1</m:t>
                    </m:r>
                  </m:oMath>
                </a14:m>
                <a:r>
                  <a:rPr lang="zh-CN" altLang="en-US" sz="2300" dirty="0">
                    <a:solidFill>
                      <a:srgbClr val="34495E"/>
                    </a:solidFill>
                    <a:latin typeface="Source Sans Pro" panose="020B0604020202020204" pitchFamily="34" charset="0"/>
                  </a:rPr>
                  <a:t>个弱分类器的样本集权重系数如下所示</a:t>
                </a:r>
                <a:endParaRPr lang="en-US" altLang="zh-CN" sz="2300" dirty="0">
                  <a:solidFill>
                    <a:srgbClr val="34495E"/>
                  </a:solidFill>
                  <a:latin typeface="Source Sans Pro" panose="020B0604020202020204" pitchFamily="34" charset="0"/>
                </a:endParaRPr>
              </a:p>
              <a:p>
                <a:pPr marL="0" lvl="1">
                  <a:spcBef>
                    <a:spcPts val="600"/>
                  </a:spcBef>
                </a:pPr>
                <a14:m>
                  <m:oMathPara xmlns:m="http://schemas.openxmlformats.org/officeDocument/2006/math">
                    <m:oMathParaPr>
                      <m:jc m:val="centerGroup"/>
                    </m:oMathParaPr>
                    <m:oMath xmlns:m="http://schemas.openxmlformats.org/officeDocument/2006/math">
                      <m:sSub>
                        <m:sSubPr>
                          <m:ctrlPr>
                            <a:rPr lang="en-US" altLang="zh-CN" sz="2300" i="1" smtClean="0">
                              <a:solidFill>
                                <a:srgbClr val="34495E"/>
                              </a:solidFill>
                              <a:latin typeface="Cambria Math" panose="02040503050406030204" pitchFamily="18" charset="0"/>
                            </a:rPr>
                          </m:ctrlPr>
                        </m:sSubPr>
                        <m:e>
                          <m:r>
                            <a:rPr lang="en-US" altLang="zh-CN" sz="2300" b="0" i="1" smtClean="0">
                              <a:solidFill>
                                <a:srgbClr val="34495E"/>
                              </a:solidFill>
                              <a:latin typeface="Cambria Math" panose="02040503050406030204" pitchFamily="18" charset="0"/>
                            </a:rPr>
                            <m:t>𝑤</m:t>
                          </m:r>
                        </m:e>
                        <m:sub>
                          <m:r>
                            <a:rPr lang="en-US" altLang="zh-CN" sz="2300" i="1" smtClean="0">
                              <a:solidFill>
                                <a:srgbClr val="34495E"/>
                              </a:solidFill>
                              <a:latin typeface="Cambria Math" panose="02040503050406030204" pitchFamily="18" charset="0"/>
                            </a:rPr>
                            <m:t>𝑘</m:t>
                          </m:r>
                          <m:r>
                            <a:rPr lang="en-US" altLang="zh-CN" sz="2300" i="1" smtClean="0">
                              <a:solidFill>
                                <a:srgbClr val="34495E"/>
                              </a:solidFill>
                              <a:latin typeface="Cambria Math" panose="02040503050406030204" pitchFamily="18" charset="0"/>
                            </a:rPr>
                            <m:t>+1,</m:t>
                          </m:r>
                          <m:r>
                            <a:rPr lang="en-US" altLang="zh-CN" sz="2300" i="1" smtClean="0">
                              <a:solidFill>
                                <a:srgbClr val="34495E"/>
                              </a:solidFill>
                              <a:latin typeface="Cambria Math" panose="02040503050406030204" pitchFamily="18" charset="0"/>
                            </a:rPr>
                            <m:t>𝑖</m:t>
                          </m:r>
                        </m:sub>
                      </m:sSub>
                      <m:r>
                        <a:rPr lang="en-US" altLang="zh-CN" sz="2300" i="1" smtClean="0">
                          <a:solidFill>
                            <a:srgbClr val="34495E"/>
                          </a:solidFill>
                          <a:latin typeface="Cambria Math" panose="02040503050406030204" pitchFamily="18" charset="0"/>
                        </a:rPr>
                        <m:t>=</m:t>
                      </m:r>
                      <m:f>
                        <m:fPr>
                          <m:ctrlPr>
                            <a:rPr lang="en-US" altLang="zh-CN" sz="2300" i="1" smtClean="0">
                              <a:solidFill>
                                <a:srgbClr val="34495E"/>
                              </a:solidFill>
                              <a:latin typeface="Cambria Math" panose="02040503050406030204" pitchFamily="18" charset="0"/>
                            </a:rPr>
                          </m:ctrlPr>
                        </m:fPr>
                        <m:num>
                          <m:sSub>
                            <m:sSubPr>
                              <m:ctrlPr>
                                <a:rPr lang="en-US" altLang="zh-CN" sz="2300" i="1" smtClean="0">
                                  <a:solidFill>
                                    <a:srgbClr val="34495E"/>
                                  </a:solidFill>
                                  <a:latin typeface="Cambria Math" panose="02040503050406030204" pitchFamily="18" charset="0"/>
                                </a:rPr>
                              </m:ctrlPr>
                            </m:sSubPr>
                            <m:e>
                              <m:r>
                                <a:rPr lang="en-US" altLang="zh-CN" sz="2300" i="1" smtClean="0">
                                  <a:solidFill>
                                    <a:srgbClr val="34495E"/>
                                  </a:solidFill>
                                  <a:latin typeface="Cambria Math" panose="02040503050406030204" pitchFamily="18" charset="0"/>
                                </a:rPr>
                                <m:t>𝑤</m:t>
                              </m:r>
                            </m:e>
                            <m:sub>
                              <m:r>
                                <a:rPr lang="en-US" altLang="zh-CN" sz="2300" i="1" smtClean="0">
                                  <a:solidFill>
                                    <a:srgbClr val="34495E"/>
                                  </a:solidFill>
                                  <a:latin typeface="Cambria Math" panose="02040503050406030204" pitchFamily="18" charset="0"/>
                                </a:rPr>
                                <m:t>𝑘𝑖</m:t>
                              </m:r>
                            </m:sub>
                          </m:sSub>
                        </m:num>
                        <m:den>
                          <m:sSub>
                            <m:sSubPr>
                              <m:ctrlPr>
                                <a:rPr lang="en-US" altLang="zh-CN" sz="2300" i="1" smtClean="0">
                                  <a:solidFill>
                                    <a:srgbClr val="34495E"/>
                                  </a:solidFill>
                                  <a:latin typeface="Cambria Math" panose="02040503050406030204" pitchFamily="18" charset="0"/>
                                </a:rPr>
                              </m:ctrlPr>
                            </m:sSubPr>
                            <m:e>
                              <m:r>
                                <a:rPr lang="en-US" altLang="zh-CN" sz="2300" i="1" smtClean="0">
                                  <a:solidFill>
                                    <a:srgbClr val="34495E"/>
                                  </a:solidFill>
                                  <a:latin typeface="Cambria Math" panose="02040503050406030204" pitchFamily="18" charset="0"/>
                                </a:rPr>
                                <m:t>𝑧</m:t>
                              </m:r>
                            </m:e>
                            <m:sub>
                              <m:r>
                                <a:rPr lang="en-US" altLang="zh-CN" sz="2300" i="1" smtClean="0">
                                  <a:solidFill>
                                    <a:srgbClr val="34495E"/>
                                  </a:solidFill>
                                  <a:latin typeface="Cambria Math" panose="02040503050406030204" pitchFamily="18" charset="0"/>
                                </a:rPr>
                                <m:t>𝑘</m:t>
                              </m:r>
                            </m:sub>
                          </m:sSub>
                        </m:den>
                      </m:f>
                      <m:func>
                        <m:funcPr>
                          <m:ctrlPr>
                            <a:rPr lang="en-US" altLang="zh-CN" sz="2300" i="1" smtClean="0">
                              <a:solidFill>
                                <a:srgbClr val="34495E"/>
                              </a:solidFill>
                              <a:latin typeface="Cambria Math" panose="02040503050406030204" pitchFamily="18" charset="0"/>
                            </a:rPr>
                          </m:ctrlPr>
                        </m:funcPr>
                        <m:fName>
                          <m:r>
                            <m:rPr>
                              <m:sty m:val="p"/>
                            </m:rPr>
                            <a:rPr lang="en-US" altLang="zh-CN" sz="2300" i="1" smtClean="0">
                              <a:solidFill>
                                <a:srgbClr val="34495E"/>
                              </a:solidFill>
                              <a:latin typeface="Cambria Math" panose="02040503050406030204" pitchFamily="18" charset="0"/>
                            </a:rPr>
                            <m:t>exp</m:t>
                          </m:r>
                        </m:fName>
                        <m:e>
                          <m:d>
                            <m:dPr>
                              <m:ctrlPr>
                                <a:rPr lang="en-US" altLang="zh-CN" sz="2300" i="1" smtClean="0">
                                  <a:solidFill>
                                    <a:srgbClr val="34495E"/>
                                  </a:solidFill>
                                  <a:latin typeface="Cambria Math" panose="02040503050406030204" pitchFamily="18" charset="0"/>
                                </a:rPr>
                              </m:ctrlPr>
                            </m:dPr>
                            <m:e>
                              <m:r>
                                <a:rPr lang="en-US" altLang="zh-CN" sz="2300" i="1" smtClean="0">
                                  <a:solidFill>
                                    <a:srgbClr val="34495E"/>
                                  </a:solidFill>
                                  <a:latin typeface="Cambria Math" panose="02040503050406030204" pitchFamily="18" charset="0"/>
                                </a:rPr>
                                <m:t>−</m:t>
                              </m:r>
                              <m:sSub>
                                <m:sSubPr>
                                  <m:ctrlPr>
                                    <a:rPr lang="en-US" altLang="zh-CN" sz="2300" i="1" smtClean="0">
                                      <a:solidFill>
                                        <a:srgbClr val="34495E"/>
                                      </a:solidFill>
                                      <a:latin typeface="Cambria Math" panose="02040503050406030204" pitchFamily="18" charset="0"/>
                                    </a:rPr>
                                  </m:ctrlPr>
                                </m:sSubPr>
                                <m:e>
                                  <m:r>
                                    <a:rPr lang="en-US" altLang="zh-CN" sz="2300" i="1" smtClean="0">
                                      <a:solidFill>
                                        <a:srgbClr val="34495E"/>
                                      </a:solidFill>
                                      <a:latin typeface="Cambria Math" panose="02040503050406030204" pitchFamily="18" charset="0"/>
                                    </a:rPr>
                                    <m:t>𝑎</m:t>
                                  </m:r>
                                </m:e>
                                <m:sub>
                                  <m:r>
                                    <a:rPr lang="en-US" altLang="zh-CN" sz="2300" i="1" smtClean="0">
                                      <a:solidFill>
                                        <a:srgbClr val="34495E"/>
                                      </a:solidFill>
                                      <a:latin typeface="Cambria Math" panose="02040503050406030204" pitchFamily="18" charset="0"/>
                                    </a:rPr>
                                    <m:t>𝑘</m:t>
                                  </m:r>
                                </m:sub>
                              </m:sSub>
                              <m:sSub>
                                <m:sSubPr>
                                  <m:ctrlPr>
                                    <a:rPr lang="en-US" altLang="zh-CN" sz="2300" i="1" smtClean="0">
                                      <a:solidFill>
                                        <a:srgbClr val="34495E"/>
                                      </a:solidFill>
                                      <a:latin typeface="Cambria Math" panose="02040503050406030204" pitchFamily="18" charset="0"/>
                                    </a:rPr>
                                  </m:ctrlPr>
                                </m:sSubPr>
                                <m:e>
                                  <m:r>
                                    <a:rPr lang="en-US" altLang="zh-CN" sz="2300" i="1" smtClean="0">
                                      <a:solidFill>
                                        <a:srgbClr val="34495E"/>
                                      </a:solidFill>
                                      <a:latin typeface="Cambria Math" panose="02040503050406030204" pitchFamily="18" charset="0"/>
                                    </a:rPr>
                                    <m:t>𝑦</m:t>
                                  </m:r>
                                </m:e>
                                <m:sub>
                                  <m:r>
                                    <a:rPr lang="en-US" altLang="zh-CN" sz="2300" i="1" smtClean="0">
                                      <a:solidFill>
                                        <a:srgbClr val="34495E"/>
                                      </a:solidFill>
                                      <a:latin typeface="Cambria Math" panose="02040503050406030204" pitchFamily="18" charset="0"/>
                                    </a:rPr>
                                    <m:t>𝑖</m:t>
                                  </m:r>
                                </m:sub>
                              </m:sSub>
                              <m:sSub>
                                <m:sSubPr>
                                  <m:ctrlPr>
                                    <a:rPr lang="en-US" altLang="zh-CN" sz="2300" i="1" smtClean="0">
                                      <a:solidFill>
                                        <a:srgbClr val="34495E"/>
                                      </a:solidFill>
                                      <a:latin typeface="Cambria Math" panose="02040503050406030204" pitchFamily="18" charset="0"/>
                                    </a:rPr>
                                  </m:ctrlPr>
                                </m:sSubPr>
                                <m:e>
                                  <m:r>
                                    <a:rPr lang="en-US" altLang="zh-CN" sz="2300" i="1" smtClean="0">
                                      <a:solidFill>
                                        <a:srgbClr val="34495E"/>
                                      </a:solidFill>
                                      <a:latin typeface="Cambria Math" panose="02040503050406030204" pitchFamily="18" charset="0"/>
                                    </a:rPr>
                                    <m:t>𝐺</m:t>
                                  </m:r>
                                </m:e>
                                <m:sub>
                                  <m:r>
                                    <a:rPr lang="en-US" altLang="zh-CN" sz="2300" i="1" smtClean="0">
                                      <a:solidFill>
                                        <a:srgbClr val="34495E"/>
                                      </a:solidFill>
                                      <a:latin typeface="Cambria Math" panose="02040503050406030204" pitchFamily="18" charset="0"/>
                                    </a:rPr>
                                    <m:t>𝑘</m:t>
                                  </m:r>
                                </m:sub>
                              </m:sSub>
                              <m:d>
                                <m:dPr>
                                  <m:ctrlPr>
                                    <a:rPr lang="en-US" altLang="zh-CN" sz="2300" i="1" smtClean="0">
                                      <a:solidFill>
                                        <a:srgbClr val="34495E"/>
                                      </a:solidFill>
                                      <a:latin typeface="Cambria Math" panose="02040503050406030204" pitchFamily="18" charset="0"/>
                                    </a:rPr>
                                  </m:ctrlPr>
                                </m:dPr>
                                <m:e>
                                  <m:sSub>
                                    <m:sSubPr>
                                      <m:ctrlPr>
                                        <a:rPr lang="en-US" altLang="zh-CN" sz="2300" i="1" smtClean="0">
                                          <a:solidFill>
                                            <a:srgbClr val="34495E"/>
                                          </a:solidFill>
                                          <a:latin typeface="Cambria Math" panose="02040503050406030204" pitchFamily="18" charset="0"/>
                                        </a:rPr>
                                      </m:ctrlPr>
                                    </m:sSubPr>
                                    <m:e>
                                      <m:r>
                                        <a:rPr lang="en-US" altLang="zh-CN" sz="2300" i="1" smtClean="0">
                                          <a:solidFill>
                                            <a:srgbClr val="34495E"/>
                                          </a:solidFill>
                                          <a:latin typeface="Cambria Math" panose="02040503050406030204" pitchFamily="18" charset="0"/>
                                        </a:rPr>
                                        <m:t>𝑥</m:t>
                                      </m:r>
                                    </m:e>
                                    <m:sub>
                                      <m:r>
                                        <a:rPr lang="en-US" altLang="zh-CN" sz="2300" i="1" smtClean="0">
                                          <a:solidFill>
                                            <a:srgbClr val="34495E"/>
                                          </a:solidFill>
                                          <a:latin typeface="Cambria Math" panose="02040503050406030204" pitchFamily="18" charset="0"/>
                                        </a:rPr>
                                        <m:t>𝑖</m:t>
                                      </m:r>
                                    </m:sub>
                                  </m:sSub>
                                </m:e>
                              </m:d>
                            </m:e>
                          </m:d>
                        </m:e>
                      </m:func>
                    </m:oMath>
                  </m:oMathPara>
                </a14:m>
                <a:endParaRPr lang="en-US" altLang="zh-CN" sz="2300" dirty="0">
                  <a:solidFill>
                    <a:srgbClr val="34495E"/>
                  </a:solidFill>
                  <a:latin typeface="Source Sans Pro" panose="020B0604020202020204" pitchFamily="34" charset="0"/>
                </a:endParaRPr>
              </a:p>
              <a:p>
                <a:pPr marL="0" lvl="1">
                  <a:spcBef>
                    <a:spcPts val="600"/>
                  </a:spcBef>
                </a:pPr>
                <a14:m>
                  <m:oMathPara xmlns:m="http://schemas.openxmlformats.org/officeDocument/2006/math">
                    <m:oMathParaPr>
                      <m:jc m:val="centerGroup"/>
                    </m:oMathParaPr>
                    <m:oMath xmlns:m="http://schemas.openxmlformats.org/officeDocument/2006/math">
                      <m:sSub>
                        <m:sSubPr>
                          <m:ctrlPr>
                            <a:rPr lang="en-US" altLang="zh-CN" sz="2300" i="1">
                              <a:solidFill>
                                <a:srgbClr val="34495E"/>
                              </a:solidFill>
                              <a:latin typeface="Cambria Math" panose="02040503050406030204" pitchFamily="18" charset="0"/>
                            </a:rPr>
                          </m:ctrlPr>
                        </m:sSubPr>
                        <m:e>
                          <m:r>
                            <a:rPr lang="en-US" altLang="zh-CN" sz="2300" b="0" i="1" smtClean="0">
                              <a:solidFill>
                                <a:srgbClr val="34495E"/>
                              </a:solidFill>
                              <a:latin typeface="Cambria Math" panose="02040503050406030204" pitchFamily="18" charset="0"/>
                            </a:rPr>
                            <m:t>𝑍</m:t>
                          </m:r>
                        </m:e>
                        <m:sub>
                          <m:r>
                            <a:rPr lang="en-US" altLang="zh-CN" sz="2300" i="1">
                              <a:solidFill>
                                <a:srgbClr val="34495E"/>
                              </a:solidFill>
                              <a:latin typeface="Cambria Math" panose="02040503050406030204" pitchFamily="18" charset="0"/>
                            </a:rPr>
                            <m:t>𝑘</m:t>
                          </m:r>
                        </m:sub>
                      </m:sSub>
                      <m:r>
                        <a:rPr lang="en-US" altLang="zh-CN" sz="2300" i="1">
                          <a:solidFill>
                            <a:srgbClr val="34495E"/>
                          </a:solidFill>
                          <a:latin typeface="Cambria Math" panose="02040503050406030204" pitchFamily="18" charset="0"/>
                        </a:rPr>
                        <m:t>=</m:t>
                      </m:r>
                      <m:nary>
                        <m:naryPr>
                          <m:chr m:val="∑"/>
                          <m:ctrlPr>
                            <a:rPr lang="en-US" altLang="zh-CN" sz="2300" i="1" smtClean="0">
                              <a:solidFill>
                                <a:srgbClr val="34495E"/>
                              </a:solidFill>
                              <a:latin typeface="Cambria Math" panose="02040503050406030204" pitchFamily="18" charset="0"/>
                            </a:rPr>
                          </m:ctrlPr>
                        </m:naryPr>
                        <m:sub>
                          <m:r>
                            <m:rPr>
                              <m:brk m:alnAt="23"/>
                            </m:rPr>
                            <a:rPr lang="en-US" altLang="zh-CN" sz="2300" b="0" i="1" smtClean="0">
                              <a:solidFill>
                                <a:srgbClr val="34495E"/>
                              </a:solidFill>
                              <a:latin typeface="Cambria Math" panose="02040503050406030204" pitchFamily="18" charset="0"/>
                            </a:rPr>
                            <m:t>𝑖</m:t>
                          </m:r>
                          <m:r>
                            <a:rPr lang="en-US" altLang="zh-CN" sz="2300" b="0" i="1" smtClean="0">
                              <a:solidFill>
                                <a:srgbClr val="34495E"/>
                              </a:solidFill>
                              <a:latin typeface="Cambria Math" panose="02040503050406030204" pitchFamily="18" charset="0"/>
                            </a:rPr>
                            <m:t>=1</m:t>
                          </m:r>
                        </m:sub>
                        <m:sup>
                          <m:r>
                            <a:rPr lang="en-US" altLang="zh-CN" sz="2300" b="0" i="1" smtClean="0">
                              <a:solidFill>
                                <a:srgbClr val="34495E"/>
                              </a:solidFill>
                              <a:latin typeface="Cambria Math" panose="02040503050406030204" pitchFamily="18" charset="0"/>
                            </a:rPr>
                            <m:t>𝑁</m:t>
                          </m:r>
                        </m:sup>
                        <m:e>
                          <m:func>
                            <m:funcPr>
                              <m:ctrlPr>
                                <a:rPr lang="en-US" altLang="zh-CN" sz="2300" i="1">
                                  <a:solidFill>
                                    <a:srgbClr val="34495E"/>
                                  </a:solidFill>
                                  <a:latin typeface="Cambria Math" panose="02040503050406030204" pitchFamily="18" charset="0"/>
                                </a:rPr>
                              </m:ctrlPr>
                            </m:funcPr>
                            <m:fName>
                              <m:sSub>
                                <m:sSubPr>
                                  <m:ctrlPr>
                                    <a:rPr lang="en-US" altLang="zh-CN" sz="2300" i="1">
                                      <a:solidFill>
                                        <a:srgbClr val="34495E"/>
                                      </a:solidFill>
                                      <a:latin typeface="Cambria Math" panose="02040503050406030204" pitchFamily="18" charset="0"/>
                                    </a:rPr>
                                  </m:ctrlPr>
                                </m:sSubPr>
                                <m:e>
                                  <m:r>
                                    <a:rPr lang="en-US" altLang="zh-CN" sz="2300" i="1">
                                      <a:solidFill>
                                        <a:srgbClr val="34495E"/>
                                      </a:solidFill>
                                      <a:latin typeface="Cambria Math" panose="02040503050406030204" pitchFamily="18" charset="0"/>
                                    </a:rPr>
                                    <m:t>𝑤</m:t>
                                  </m:r>
                                </m:e>
                                <m:sub>
                                  <m:r>
                                    <a:rPr lang="en-US" altLang="zh-CN" sz="2300" i="1">
                                      <a:solidFill>
                                        <a:srgbClr val="34495E"/>
                                      </a:solidFill>
                                      <a:latin typeface="Cambria Math" panose="02040503050406030204" pitchFamily="18" charset="0"/>
                                    </a:rPr>
                                    <m:t>𝑘𝑖</m:t>
                                  </m:r>
                                </m:sub>
                              </m:sSub>
                              <m:r>
                                <m:rPr>
                                  <m:sty m:val="p"/>
                                </m:rPr>
                                <a:rPr lang="en-US" altLang="zh-CN" sz="2300" i="1">
                                  <a:solidFill>
                                    <a:srgbClr val="34495E"/>
                                  </a:solidFill>
                                  <a:latin typeface="Cambria Math" panose="02040503050406030204" pitchFamily="18" charset="0"/>
                                </a:rPr>
                                <m:t>exp</m:t>
                              </m:r>
                            </m:fName>
                            <m:e>
                              <m:d>
                                <m:dPr>
                                  <m:ctrlPr>
                                    <a:rPr lang="en-US" altLang="zh-CN" sz="2300" i="1">
                                      <a:solidFill>
                                        <a:srgbClr val="34495E"/>
                                      </a:solidFill>
                                      <a:latin typeface="Cambria Math" panose="02040503050406030204" pitchFamily="18" charset="0"/>
                                    </a:rPr>
                                  </m:ctrlPr>
                                </m:dPr>
                                <m:e>
                                  <m:r>
                                    <a:rPr lang="en-US" altLang="zh-CN" sz="2300" i="1">
                                      <a:solidFill>
                                        <a:srgbClr val="34495E"/>
                                      </a:solidFill>
                                      <a:latin typeface="Cambria Math" panose="02040503050406030204" pitchFamily="18" charset="0"/>
                                    </a:rPr>
                                    <m:t>−</m:t>
                                  </m:r>
                                  <m:sSub>
                                    <m:sSubPr>
                                      <m:ctrlPr>
                                        <a:rPr lang="en-US" altLang="zh-CN" sz="2300" i="1">
                                          <a:solidFill>
                                            <a:srgbClr val="34495E"/>
                                          </a:solidFill>
                                          <a:latin typeface="Cambria Math" panose="02040503050406030204" pitchFamily="18" charset="0"/>
                                        </a:rPr>
                                      </m:ctrlPr>
                                    </m:sSubPr>
                                    <m:e>
                                      <m:r>
                                        <a:rPr lang="en-US" altLang="zh-CN" sz="2300" i="1">
                                          <a:solidFill>
                                            <a:srgbClr val="34495E"/>
                                          </a:solidFill>
                                          <a:latin typeface="Cambria Math" panose="02040503050406030204" pitchFamily="18" charset="0"/>
                                        </a:rPr>
                                        <m:t>𝑎</m:t>
                                      </m:r>
                                    </m:e>
                                    <m:sub>
                                      <m:r>
                                        <a:rPr lang="en-US" altLang="zh-CN" sz="2300" i="1">
                                          <a:solidFill>
                                            <a:srgbClr val="34495E"/>
                                          </a:solidFill>
                                          <a:latin typeface="Cambria Math" panose="02040503050406030204" pitchFamily="18" charset="0"/>
                                        </a:rPr>
                                        <m:t>𝑘</m:t>
                                      </m:r>
                                    </m:sub>
                                  </m:sSub>
                                  <m:sSub>
                                    <m:sSubPr>
                                      <m:ctrlPr>
                                        <a:rPr lang="en-US" altLang="zh-CN" sz="2300" i="1">
                                          <a:solidFill>
                                            <a:srgbClr val="34495E"/>
                                          </a:solidFill>
                                          <a:latin typeface="Cambria Math" panose="02040503050406030204" pitchFamily="18" charset="0"/>
                                        </a:rPr>
                                      </m:ctrlPr>
                                    </m:sSubPr>
                                    <m:e>
                                      <m:r>
                                        <a:rPr lang="en-US" altLang="zh-CN" sz="2300" i="1">
                                          <a:solidFill>
                                            <a:srgbClr val="34495E"/>
                                          </a:solidFill>
                                          <a:latin typeface="Cambria Math" panose="02040503050406030204" pitchFamily="18" charset="0"/>
                                        </a:rPr>
                                        <m:t>𝑦</m:t>
                                      </m:r>
                                    </m:e>
                                    <m:sub>
                                      <m:r>
                                        <a:rPr lang="en-US" altLang="zh-CN" sz="2300" i="1">
                                          <a:solidFill>
                                            <a:srgbClr val="34495E"/>
                                          </a:solidFill>
                                          <a:latin typeface="Cambria Math" panose="02040503050406030204" pitchFamily="18" charset="0"/>
                                        </a:rPr>
                                        <m:t>𝑖</m:t>
                                      </m:r>
                                    </m:sub>
                                  </m:sSub>
                                  <m:sSub>
                                    <m:sSubPr>
                                      <m:ctrlPr>
                                        <a:rPr lang="en-US" altLang="zh-CN" sz="2300" i="1">
                                          <a:solidFill>
                                            <a:srgbClr val="34495E"/>
                                          </a:solidFill>
                                          <a:latin typeface="Cambria Math" panose="02040503050406030204" pitchFamily="18" charset="0"/>
                                        </a:rPr>
                                      </m:ctrlPr>
                                    </m:sSubPr>
                                    <m:e>
                                      <m:r>
                                        <a:rPr lang="en-US" altLang="zh-CN" sz="2300" i="1">
                                          <a:solidFill>
                                            <a:srgbClr val="34495E"/>
                                          </a:solidFill>
                                          <a:latin typeface="Cambria Math" panose="02040503050406030204" pitchFamily="18" charset="0"/>
                                        </a:rPr>
                                        <m:t>𝐺</m:t>
                                      </m:r>
                                    </m:e>
                                    <m:sub>
                                      <m:r>
                                        <a:rPr lang="en-US" altLang="zh-CN" sz="2300" i="1">
                                          <a:solidFill>
                                            <a:srgbClr val="34495E"/>
                                          </a:solidFill>
                                          <a:latin typeface="Cambria Math" panose="02040503050406030204" pitchFamily="18" charset="0"/>
                                        </a:rPr>
                                        <m:t>𝑘</m:t>
                                      </m:r>
                                    </m:sub>
                                  </m:sSub>
                                  <m:d>
                                    <m:dPr>
                                      <m:ctrlPr>
                                        <a:rPr lang="en-US" altLang="zh-CN" sz="2300" i="1">
                                          <a:solidFill>
                                            <a:srgbClr val="34495E"/>
                                          </a:solidFill>
                                          <a:latin typeface="Cambria Math" panose="02040503050406030204" pitchFamily="18" charset="0"/>
                                        </a:rPr>
                                      </m:ctrlPr>
                                    </m:dPr>
                                    <m:e>
                                      <m:sSub>
                                        <m:sSubPr>
                                          <m:ctrlPr>
                                            <a:rPr lang="en-US" altLang="zh-CN" sz="2300" i="1">
                                              <a:solidFill>
                                                <a:srgbClr val="34495E"/>
                                              </a:solidFill>
                                              <a:latin typeface="Cambria Math" panose="02040503050406030204" pitchFamily="18" charset="0"/>
                                            </a:rPr>
                                          </m:ctrlPr>
                                        </m:sSubPr>
                                        <m:e>
                                          <m:r>
                                            <a:rPr lang="en-US" altLang="zh-CN" sz="2300" i="1">
                                              <a:solidFill>
                                                <a:srgbClr val="34495E"/>
                                              </a:solidFill>
                                              <a:latin typeface="Cambria Math" panose="02040503050406030204" pitchFamily="18" charset="0"/>
                                            </a:rPr>
                                            <m:t>𝑥</m:t>
                                          </m:r>
                                        </m:e>
                                        <m:sub>
                                          <m:r>
                                            <a:rPr lang="en-US" altLang="zh-CN" sz="2300" i="1">
                                              <a:solidFill>
                                                <a:srgbClr val="34495E"/>
                                              </a:solidFill>
                                              <a:latin typeface="Cambria Math" panose="02040503050406030204" pitchFamily="18" charset="0"/>
                                            </a:rPr>
                                            <m:t>𝑖</m:t>
                                          </m:r>
                                        </m:sub>
                                      </m:sSub>
                                    </m:e>
                                  </m:d>
                                </m:e>
                              </m:d>
                            </m:e>
                          </m:func>
                        </m:e>
                      </m:nary>
                    </m:oMath>
                  </m:oMathPara>
                </a14:m>
                <a:endParaRPr lang="en-US" altLang="zh-CN" sz="2300" dirty="0">
                  <a:solidFill>
                    <a:srgbClr val="34495E"/>
                  </a:solidFill>
                  <a:latin typeface="Source Sans Pro" panose="020B0604020202020204" pitchFamily="34" charset="0"/>
                </a:endParaRPr>
              </a:p>
              <a:p>
                <a:pPr marL="0" lvl="1">
                  <a:spcBef>
                    <a:spcPts val="600"/>
                  </a:spcBef>
                </a:pPr>
                <a:r>
                  <a:rPr lang="zh-CN" altLang="en-US" sz="2300" dirty="0">
                    <a:solidFill>
                      <a:srgbClr val="34495E"/>
                    </a:solidFill>
                    <a:latin typeface="Source Sans Pro" panose="020B0604020202020204" pitchFamily="34" charset="0"/>
                  </a:rPr>
                  <a:t>                   此处</a:t>
                </a:r>
                <a14:m>
                  <m:oMath xmlns:m="http://schemas.openxmlformats.org/officeDocument/2006/math">
                    <m:sSub>
                      <m:sSubPr>
                        <m:ctrlPr>
                          <a:rPr lang="en-US" altLang="zh-CN" sz="2300" i="1">
                            <a:solidFill>
                              <a:srgbClr val="34495E"/>
                            </a:solidFill>
                            <a:latin typeface="Cambria Math" panose="02040503050406030204" pitchFamily="18" charset="0"/>
                          </a:rPr>
                        </m:ctrlPr>
                      </m:sSubPr>
                      <m:e>
                        <m:r>
                          <a:rPr lang="en-US" altLang="zh-CN" sz="2300" i="1">
                            <a:solidFill>
                              <a:srgbClr val="34495E"/>
                            </a:solidFill>
                            <a:latin typeface="Cambria Math" panose="02040503050406030204" pitchFamily="18" charset="0"/>
                          </a:rPr>
                          <m:t>𝑍</m:t>
                        </m:r>
                      </m:e>
                      <m:sub>
                        <m:r>
                          <a:rPr lang="en-US" altLang="zh-CN" sz="2300" i="1">
                            <a:solidFill>
                              <a:srgbClr val="34495E"/>
                            </a:solidFill>
                            <a:latin typeface="Cambria Math" panose="02040503050406030204" pitchFamily="18" charset="0"/>
                          </a:rPr>
                          <m:t>𝑘</m:t>
                        </m:r>
                      </m:sub>
                    </m:sSub>
                  </m:oMath>
                </a14:m>
                <a:r>
                  <a:rPr lang="zh-CN" altLang="en-US" sz="2300" dirty="0">
                    <a:solidFill>
                      <a:srgbClr val="34495E"/>
                    </a:solidFill>
                    <a:latin typeface="Source Sans Pro" panose="020B0604020202020204" pitchFamily="34" charset="0"/>
                  </a:rPr>
                  <a:t>是规范化因子</a:t>
                </a:r>
                <a:endParaRPr lang="en-US" altLang="zh-CN" sz="2300" dirty="0">
                  <a:solidFill>
                    <a:srgbClr val="34495E"/>
                  </a:solidFill>
                  <a:latin typeface="Source Sans Pro" panose="020B0604020202020204" pitchFamily="34" charset="0"/>
                </a:endParaRPr>
              </a:p>
            </p:txBody>
          </p:sp>
        </mc:Choice>
        <mc:Fallback xmlns="">
          <p:sp>
            <p:nvSpPr>
              <p:cNvPr id="11" name="文本框 10">
                <a:extLst>
                  <a:ext uri="{FF2B5EF4-FFF2-40B4-BE49-F238E27FC236}">
                    <a16:creationId xmlns:a16="http://schemas.microsoft.com/office/drawing/2014/main" id="{8234CF50-CCA5-4048-9290-A64A739E1A6F}"/>
                  </a:ext>
                </a:extLst>
              </p:cNvPr>
              <p:cNvSpPr txBox="1">
                <a:spLocks noRot="1" noChangeAspect="1" noMove="1" noResize="1" noEditPoints="1" noAdjustHandles="1" noChangeArrowheads="1" noChangeShapeType="1" noTextEdit="1"/>
              </p:cNvSpPr>
              <p:nvPr/>
            </p:nvSpPr>
            <p:spPr>
              <a:xfrm>
                <a:off x="606000" y="2102623"/>
                <a:ext cx="11070064" cy="4450577"/>
              </a:xfrm>
              <a:prstGeom prst="rect">
                <a:avLst/>
              </a:prstGeom>
              <a:blipFill>
                <a:blip r:embed="rId4"/>
                <a:stretch>
                  <a:fillRect t="-822" b="-2740"/>
                </a:stretch>
              </a:blipFill>
            </p:spPr>
            <p:txBody>
              <a:bodyPr/>
              <a:lstStyle/>
              <a:p>
                <a:r>
                  <a:rPr lang="zh-CN" altLang="en-US">
                    <a:noFill/>
                  </a:rPr>
                  <a:t> </a:t>
                </a:r>
              </a:p>
            </p:txBody>
          </p:sp>
        </mc:Fallback>
      </mc:AlternateContent>
    </p:spTree>
    <p:custDataLst>
      <p:tags r:id="rId1"/>
    </p:custDataLst>
    <p:extLst>
      <p:ext uri="{BB962C8B-B14F-4D97-AF65-F5344CB8AC3E}">
        <p14:creationId xmlns:p14="http://schemas.microsoft.com/office/powerpoint/2010/main" val="27776337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en-US" altLang="zh-CN" dirty="0"/>
              <a:t>AdaBoost</a:t>
            </a:r>
            <a:r>
              <a:rPr lang="zh-CN" altLang="en-US" dirty="0"/>
              <a:t>分类算法</a:t>
            </a:r>
          </a:p>
        </p:txBody>
      </p:sp>
      <p:sp>
        <p:nvSpPr>
          <p:cNvPr id="12" name="文本框 11">
            <a:extLst>
              <a:ext uri="{FF2B5EF4-FFF2-40B4-BE49-F238E27FC236}">
                <a16:creationId xmlns:a16="http://schemas.microsoft.com/office/drawing/2014/main" id="{C9E0F771-BB0D-48E1-9885-9E3DCADCAF77}"/>
              </a:ext>
            </a:extLst>
          </p:cNvPr>
          <p:cNvSpPr txBox="1"/>
          <p:nvPr/>
        </p:nvSpPr>
        <p:spPr>
          <a:xfrm>
            <a:off x="515938" y="1385739"/>
            <a:ext cx="3177222" cy="605166"/>
          </a:xfrm>
          <a:prstGeom prst="rect">
            <a:avLst/>
          </a:prstGeom>
          <a:noFill/>
        </p:spPr>
        <p:txBody>
          <a:bodyPr wrap="square" rtlCol="0">
            <a:spAutoFit/>
          </a:bodyPr>
          <a:lstStyle/>
          <a:p>
            <a:pPr algn="just">
              <a:lnSpc>
                <a:spcPct val="130000"/>
              </a:lnSpc>
            </a:pPr>
            <a:r>
              <a:rPr lang="en-US" altLang="zh-CN" sz="2800" dirty="0">
                <a:gradFill>
                  <a:gsLst>
                    <a:gs pos="100000">
                      <a:schemeClr val="accent4"/>
                    </a:gs>
                    <a:gs pos="23000">
                      <a:schemeClr val="accent1">
                        <a:alpha val="95000"/>
                      </a:schemeClr>
                    </a:gs>
                  </a:gsLst>
                  <a:lin ang="2700000" scaled="1"/>
                </a:gradFill>
                <a:latin typeface="+mj-lt"/>
                <a:ea typeface="+mj-ea"/>
              </a:rPr>
              <a:t>AdaBoost</a:t>
            </a:r>
            <a:r>
              <a:rPr lang="zh-CN" altLang="en-US" sz="2800" dirty="0">
                <a:gradFill>
                  <a:gsLst>
                    <a:gs pos="100000">
                      <a:schemeClr val="accent4"/>
                    </a:gs>
                    <a:gs pos="23000">
                      <a:schemeClr val="accent1">
                        <a:alpha val="95000"/>
                      </a:schemeClr>
                    </a:gs>
                  </a:gsLst>
                  <a:lin ang="2700000" scaled="1"/>
                </a:gradFill>
                <a:latin typeface="+mj-lt"/>
                <a:ea typeface="+mj-ea"/>
              </a:rPr>
              <a:t>分类算法</a:t>
            </a:r>
            <a:endParaRPr lang="en-US" altLang="zh-CN" sz="2800" dirty="0">
              <a:gradFill>
                <a:gsLst>
                  <a:gs pos="100000">
                    <a:schemeClr val="accent4"/>
                  </a:gs>
                  <a:gs pos="23000">
                    <a:schemeClr val="accent1">
                      <a:alpha val="95000"/>
                    </a:schemeClr>
                  </a:gs>
                </a:gsLst>
                <a:lin ang="2700000" scaled="1"/>
              </a:gradFill>
              <a:latin typeface="+mj-lt"/>
              <a:ea typeface="+mj-ea"/>
            </a:endParaRPr>
          </a:p>
        </p:txBody>
      </p:sp>
      <p:cxnSp>
        <p:nvCxnSpPr>
          <p:cNvPr id="13" name="直接连接符 12">
            <a:extLst>
              <a:ext uri="{FF2B5EF4-FFF2-40B4-BE49-F238E27FC236}">
                <a16:creationId xmlns:a16="http://schemas.microsoft.com/office/drawing/2014/main" id="{7A51B91E-A968-455D-8924-5AF42430A4B2}"/>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7" name="文本框 6">
                <a:extLst>
                  <a:ext uri="{FF2B5EF4-FFF2-40B4-BE49-F238E27FC236}">
                    <a16:creationId xmlns:a16="http://schemas.microsoft.com/office/drawing/2014/main" id="{9BA943D5-4B9E-47D4-B653-DF83761D63B2}"/>
                  </a:ext>
                </a:extLst>
              </p:cNvPr>
              <p:cNvSpPr txBox="1"/>
              <p:nvPr/>
            </p:nvSpPr>
            <p:spPr>
              <a:xfrm>
                <a:off x="560968" y="2239990"/>
                <a:ext cx="11070064" cy="4149662"/>
              </a:xfrm>
              <a:prstGeom prst="rect">
                <a:avLst/>
              </a:prstGeom>
              <a:noFill/>
            </p:spPr>
            <p:txBody>
              <a:bodyPr wrap="square" rtlCol="0" anchor="ctr">
                <a:spAutoFit/>
              </a:bodyPr>
              <a:lstStyle>
                <a:defPPr>
                  <a:defRPr lang="zh-CN"/>
                </a:defPPr>
                <a:lvl1pPr algn="just" fontAlgn="auto">
                  <a:lnSpc>
                    <a:spcPct val="130000"/>
                  </a:lnSpc>
                  <a:defRPr sz="2000">
                    <a:solidFill>
                      <a:schemeClr val="tx2"/>
                    </a:solidFill>
                  </a:defRPr>
                  <a:extLst>
                    <a:ext uri="{35155182-B16C-46BC-9424-99874614C6A1}">
                      <wpsdc:indentchars xmlns="" xmlns:wpsdc="http://www.wps.cn/officeDocument/2017/drawingmlCustomData" val="200" checksum="282533468"/>
                    </a:ext>
                  </a:extLst>
                </a:lvl1pPr>
              </a:lstStyle>
              <a:p>
                <a:pPr marL="0" lvl="1">
                  <a:spcBef>
                    <a:spcPts val="600"/>
                  </a:spcBef>
                </a:pPr>
                <a:r>
                  <a:rPr lang="en-US" altLang="zh-CN" sz="2300" dirty="0">
                    <a:solidFill>
                      <a:srgbClr val="34495E"/>
                    </a:solidFill>
                    <a:latin typeface="Source Sans Pro" panose="020B0604020202020204" pitchFamily="34" charset="0"/>
                  </a:rPr>
                  <a:t>            (e)</a:t>
                </a:r>
                <a:r>
                  <a:rPr lang="zh-CN" altLang="en-US" sz="2300" dirty="0">
                    <a:solidFill>
                      <a:srgbClr val="34495E"/>
                    </a:solidFill>
                    <a:latin typeface="Source Sans Pro" panose="020B0604020202020204" pitchFamily="34" charset="0"/>
                  </a:rPr>
                  <a:t>最后</a:t>
                </a:r>
                <a:r>
                  <a:rPr lang="en-US" altLang="zh-CN" sz="2300" dirty="0">
                    <a:solidFill>
                      <a:srgbClr val="34495E"/>
                    </a:solidFill>
                    <a:latin typeface="Source Sans Pro" panose="020B0604020202020204" pitchFamily="34" charset="0"/>
                  </a:rPr>
                  <a:t>AdaBoost</a:t>
                </a:r>
                <a:r>
                  <a:rPr lang="zh-CN" altLang="en-US" sz="2300" dirty="0">
                    <a:solidFill>
                      <a:srgbClr val="34495E"/>
                    </a:solidFill>
                    <a:latin typeface="Source Sans Pro" panose="020B0604020202020204" pitchFamily="34" charset="0"/>
                  </a:rPr>
                  <a:t>分类问题采用加权平均法结合策略，最终的强分类器为</a:t>
                </a:r>
                <a:r>
                  <a:rPr lang="en-US" altLang="zh-CN" sz="2300" dirty="0">
                    <a:solidFill>
                      <a:srgbClr val="34495E"/>
                    </a:solidFill>
                    <a:latin typeface="Source Sans Pro" panose="020B0604020202020204" pitchFamily="34" charset="0"/>
                  </a:rPr>
                  <a:t>:</a:t>
                </a:r>
              </a:p>
              <a:p>
                <a:pPr marL="0" lvl="1">
                  <a:spcBef>
                    <a:spcPts val="600"/>
                  </a:spcBef>
                </a:pPr>
                <a14:m>
                  <m:oMathPara xmlns:m="http://schemas.openxmlformats.org/officeDocument/2006/math">
                    <m:oMathParaPr>
                      <m:jc m:val="centerGroup"/>
                    </m:oMathParaPr>
                    <m:oMath xmlns:m="http://schemas.openxmlformats.org/officeDocument/2006/math">
                      <m:r>
                        <a:rPr lang="en-US" altLang="zh-CN" sz="2300" i="1" smtClean="0">
                          <a:solidFill>
                            <a:srgbClr val="34495E"/>
                          </a:solidFill>
                          <a:latin typeface="Cambria Math" panose="02040503050406030204" pitchFamily="18" charset="0"/>
                        </a:rPr>
                        <m:t>𝑓</m:t>
                      </m:r>
                      <m:d>
                        <m:dPr>
                          <m:ctrlPr>
                            <a:rPr lang="en-US" altLang="zh-CN" sz="2300" i="1" smtClean="0">
                              <a:solidFill>
                                <a:srgbClr val="34495E"/>
                              </a:solidFill>
                              <a:latin typeface="Cambria Math" panose="02040503050406030204" pitchFamily="18" charset="0"/>
                            </a:rPr>
                          </m:ctrlPr>
                        </m:dPr>
                        <m:e>
                          <m:r>
                            <a:rPr lang="en-US" altLang="zh-CN" sz="2300" i="1" smtClean="0">
                              <a:solidFill>
                                <a:srgbClr val="34495E"/>
                              </a:solidFill>
                              <a:latin typeface="Cambria Math" panose="02040503050406030204" pitchFamily="18" charset="0"/>
                            </a:rPr>
                            <m:t>𝑥</m:t>
                          </m:r>
                        </m:e>
                      </m:d>
                      <m:r>
                        <a:rPr lang="en-US" altLang="zh-CN" sz="2300" i="1" smtClean="0">
                          <a:solidFill>
                            <a:srgbClr val="34495E"/>
                          </a:solidFill>
                          <a:latin typeface="Cambria Math" panose="02040503050406030204" pitchFamily="18" charset="0"/>
                        </a:rPr>
                        <m:t>=</m:t>
                      </m:r>
                      <m:r>
                        <a:rPr lang="en-US" altLang="zh-CN" sz="2300" b="0" i="1" smtClean="0">
                          <a:solidFill>
                            <a:srgbClr val="34495E"/>
                          </a:solidFill>
                          <a:latin typeface="Cambria Math" panose="02040503050406030204" pitchFamily="18" charset="0"/>
                        </a:rPr>
                        <m:t>𝑠𝑖𝑔𝑛</m:t>
                      </m:r>
                      <m:d>
                        <m:dPr>
                          <m:ctrlPr>
                            <a:rPr lang="en-US" altLang="zh-CN" sz="2300" i="1" smtClean="0">
                              <a:solidFill>
                                <a:srgbClr val="34495E"/>
                              </a:solidFill>
                              <a:latin typeface="Cambria Math" panose="02040503050406030204" pitchFamily="18" charset="0"/>
                            </a:rPr>
                          </m:ctrlPr>
                        </m:dPr>
                        <m:e>
                          <m:nary>
                            <m:naryPr>
                              <m:chr m:val="∑"/>
                              <m:limLoc m:val="undOvr"/>
                              <m:grow m:val="on"/>
                              <m:ctrlPr>
                                <a:rPr lang="en-US" altLang="zh-CN" sz="2300" i="1" smtClean="0">
                                  <a:solidFill>
                                    <a:srgbClr val="34495E"/>
                                  </a:solidFill>
                                  <a:latin typeface="Cambria Math" panose="02040503050406030204" pitchFamily="18" charset="0"/>
                                </a:rPr>
                              </m:ctrlPr>
                            </m:naryPr>
                            <m:sub>
                              <m:r>
                                <m:rPr>
                                  <m:brk/>
                                  <m:aln/>
                                </m:rPr>
                                <a:rPr lang="en-US" altLang="zh-CN" sz="2300" b="0" i="1" smtClean="0">
                                  <a:solidFill>
                                    <a:srgbClr val="34495E"/>
                                  </a:solidFill>
                                  <a:latin typeface="Cambria Math" panose="02040503050406030204" pitchFamily="18" charset="0"/>
                                </a:rPr>
                                <m:t>𝑘</m:t>
                              </m:r>
                              <m:r>
                                <a:rPr lang="en-US" altLang="zh-CN" sz="2300" b="0" i="1" smtClean="0">
                                  <a:solidFill>
                                    <a:srgbClr val="34495E"/>
                                  </a:solidFill>
                                  <a:latin typeface="Cambria Math" panose="02040503050406030204" pitchFamily="18" charset="0"/>
                                </a:rPr>
                                <m:t>=</m:t>
                              </m:r>
                              <m:r>
                                <a:rPr lang="en-US" altLang="zh-CN" sz="2300" i="1" smtClean="0">
                                  <a:solidFill>
                                    <a:srgbClr val="34495E"/>
                                  </a:solidFill>
                                  <a:latin typeface="Cambria Math" panose="02040503050406030204" pitchFamily="18" charset="0"/>
                                </a:rPr>
                                <m:t>1</m:t>
                              </m:r>
                            </m:sub>
                            <m:sup>
                              <m:r>
                                <a:rPr lang="en-US" altLang="zh-CN" sz="2300" b="0" i="1" smtClean="0">
                                  <a:solidFill>
                                    <a:srgbClr val="34495E"/>
                                  </a:solidFill>
                                  <a:latin typeface="Cambria Math" panose="02040503050406030204" pitchFamily="18" charset="0"/>
                                </a:rPr>
                                <m:t>𝑇</m:t>
                              </m:r>
                            </m:sup>
                            <m:e>
                              <m:sSub>
                                <m:sSubPr>
                                  <m:ctrlPr>
                                    <a:rPr lang="en-US" altLang="zh-CN" sz="2300" i="1" smtClean="0">
                                      <a:solidFill>
                                        <a:srgbClr val="34495E"/>
                                      </a:solidFill>
                                      <a:latin typeface="Cambria Math" panose="02040503050406030204" pitchFamily="18" charset="0"/>
                                    </a:rPr>
                                  </m:ctrlPr>
                                </m:sSubPr>
                                <m:e>
                                  <m:r>
                                    <a:rPr lang="en-US" altLang="zh-CN" sz="2300" i="1" smtClean="0">
                                      <a:solidFill>
                                        <a:srgbClr val="34495E"/>
                                      </a:solidFill>
                                      <a:latin typeface="Cambria Math" panose="02040503050406030204" pitchFamily="18" charset="0"/>
                                    </a:rPr>
                                    <m:t>𝛼</m:t>
                                  </m:r>
                                </m:e>
                                <m:sub>
                                  <m:r>
                                    <a:rPr lang="en-US" altLang="zh-CN" sz="2300" i="1" smtClean="0">
                                      <a:solidFill>
                                        <a:srgbClr val="34495E"/>
                                      </a:solidFill>
                                      <a:latin typeface="Cambria Math" panose="02040503050406030204" pitchFamily="18" charset="0"/>
                                    </a:rPr>
                                    <m:t>𝑘</m:t>
                                  </m:r>
                                </m:sub>
                              </m:sSub>
                              <m:sSub>
                                <m:sSubPr>
                                  <m:ctrlPr>
                                    <a:rPr lang="en-US" altLang="zh-CN" sz="2300" i="1" smtClean="0">
                                      <a:solidFill>
                                        <a:srgbClr val="34495E"/>
                                      </a:solidFill>
                                      <a:latin typeface="Cambria Math" panose="02040503050406030204" pitchFamily="18" charset="0"/>
                                    </a:rPr>
                                  </m:ctrlPr>
                                </m:sSubPr>
                                <m:e>
                                  <m:r>
                                    <a:rPr lang="en-US" altLang="zh-CN" sz="2300" i="1" smtClean="0">
                                      <a:solidFill>
                                        <a:srgbClr val="34495E"/>
                                      </a:solidFill>
                                      <a:latin typeface="Cambria Math" panose="02040503050406030204" pitchFamily="18" charset="0"/>
                                    </a:rPr>
                                    <m:t>𝐺</m:t>
                                  </m:r>
                                </m:e>
                                <m:sub>
                                  <m:r>
                                    <a:rPr lang="en-US" altLang="zh-CN" sz="2300" i="1" smtClean="0">
                                      <a:solidFill>
                                        <a:srgbClr val="34495E"/>
                                      </a:solidFill>
                                      <a:latin typeface="Cambria Math" panose="02040503050406030204" pitchFamily="18" charset="0"/>
                                    </a:rPr>
                                    <m:t>𝑘</m:t>
                                  </m:r>
                                </m:sub>
                              </m:sSub>
                              <m:d>
                                <m:dPr>
                                  <m:ctrlPr>
                                    <a:rPr lang="en-US" altLang="zh-CN" sz="2300" i="1" smtClean="0">
                                      <a:solidFill>
                                        <a:srgbClr val="34495E"/>
                                      </a:solidFill>
                                      <a:latin typeface="Cambria Math" panose="02040503050406030204" pitchFamily="18" charset="0"/>
                                    </a:rPr>
                                  </m:ctrlPr>
                                </m:dPr>
                                <m:e>
                                  <m:r>
                                    <a:rPr lang="en-US" altLang="zh-CN" sz="2300" i="1" smtClean="0">
                                      <a:solidFill>
                                        <a:srgbClr val="34495E"/>
                                      </a:solidFill>
                                      <a:latin typeface="Cambria Math" panose="02040503050406030204" pitchFamily="18" charset="0"/>
                                    </a:rPr>
                                    <m:t>𝑥</m:t>
                                  </m:r>
                                </m:e>
                              </m:d>
                            </m:e>
                          </m:nary>
                        </m:e>
                      </m:d>
                    </m:oMath>
                  </m:oMathPara>
                </a14:m>
                <a:endParaRPr lang="en-US" altLang="zh-CN" sz="2300" dirty="0">
                  <a:solidFill>
                    <a:srgbClr val="34495E"/>
                  </a:solidFill>
                  <a:latin typeface="Source Sans Pro" panose="020B0604020202020204" pitchFamily="34" charset="0"/>
                </a:endParaRPr>
              </a:p>
              <a:p>
                <a:pPr marL="0" lvl="1">
                  <a:spcBef>
                    <a:spcPts val="600"/>
                  </a:spcBef>
                </a:pPr>
                <a:endParaRPr lang="en-US" altLang="zh-CN" sz="2300" dirty="0">
                  <a:solidFill>
                    <a:srgbClr val="34495E"/>
                  </a:solidFill>
                  <a:latin typeface="Source Sans Pro" panose="020B0604020202020204" pitchFamily="34" charset="0"/>
                </a:endParaRPr>
              </a:p>
              <a:p>
                <a:pPr marL="342900" lvl="1" indent="-342900">
                  <a:spcBef>
                    <a:spcPts val="600"/>
                  </a:spcBef>
                  <a:buFont typeface="Arial" panose="020B0604020202020204" pitchFamily="34" charset="0"/>
                  <a:buChar char="•"/>
                </a:pPr>
                <a:r>
                  <a:rPr lang="zh-CN" altLang="en-US" sz="2300" dirty="0">
                    <a:solidFill>
                      <a:srgbClr val="34495E"/>
                    </a:solidFill>
                    <a:latin typeface="Source Sans Pro" panose="020B0604020202020204" pitchFamily="34" charset="0"/>
                  </a:rPr>
                  <a:t>对于</a:t>
                </a:r>
                <a:r>
                  <a:rPr lang="en-US" altLang="zh-CN" sz="2300" dirty="0">
                    <a:solidFill>
                      <a:srgbClr val="34495E"/>
                    </a:solidFill>
                    <a:latin typeface="Source Sans Pro" panose="020B0604020202020204" pitchFamily="34" charset="0"/>
                  </a:rPr>
                  <a:t>AdaBoost</a:t>
                </a:r>
                <a:r>
                  <a:rPr lang="zh-CN" altLang="en-US" sz="2300" dirty="0">
                    <a:solidFill>
                      <a:srgbClr val="34495E"/>
                    </a:solidFill>
                    <a:latin typeface="Source Sans Pro" panose="020B0604020202020204" pitchFamily="34" charset="0"/>
                  </a:rPr>
                  <a:t>多元分类算法，其实原理和二元分类类似，最主要区别在弱分类器的系数上。如</a:t>
                </a:r>
                <a:r>
                  <a:rPr lang="en-US" altLang="zh-CN" sz="2300" dirty="0">
                    <a:solidFill>
                      <a:srgbClr val="34495E"/>
                    </a:solidFill>
                    <a:latin typeface="Source Sans Pro" panose="020B0604020202020204" pitchFamily="34" charset="0"/>
                  </a:rPr>
                  <a:t>AdaBoost SAMME</a:t>
                </a:r>
                <a:r>
                  <a:rPr lang="zh-CN" altLang="en-US" sz="2300" dirty="0">
                    <a:solidFill>
                      <a:srgbClr val="34495E"/>
                    </a:solidFill>
                    <a:latin typeface="Source Sans Pro" panose="020B0604020202020204" pitchFamily="34" charset="0"/>
                  </a:rPr>
                  <a:t>算法，它的弱分类器的系数如下所示，其中</a:t>
                </a:r>
                <a14:m>
                  <m:oMath xmlns:m="http://schemas.openxmlformats.org/officeDocument/2006/math">
                    <m:r>
                      <a:rPr lang="en-US" altLang="zh-CN" sz="2300" i="1" dirty="0" smtClean="0">
                        <a:solidFill>
                          <a:srgbClr val="34495E"/>
                        </a:solidFill>
                        <a:latin typeface="Cambria Math" panose="02040503050406030204" pitchFamily="18" charset="0"/>
                      </a:rPr>
                      <m:t>𝑅</m:t>
                    </m:r>
                  </m:oMath>
                </a14:m>
                <a:r>
                  <a:rPr lang="zh-CN" altLang="en-US" sz="2300" dirty="0">
                    <a:solidFill>
                      <a:srgbClr val="34495E"/>
                    </a:solidFill>
                    <a:latin typeface="Source Sans Pro" panose="020B0604020202020204" pitchFamily="34" charset="0"/>
                  </a:rPr>
                  <a:t>为类别数。</a:t>
                </a:r>
                <a:endParaRPr lang="en-US" altLang="zh-CN" sz="2300" dirty="0">
                  <a:solidFill>
                    <a:srgbClr val="34495E"/>
                  </a:solidFill>
                  <a:latin typeface="Source Sans Pro" panose="020B0604020202020204" pitchFamily="34" charset="0"/>
                </a:endParaRPr>
              </a:p>
              <a:p>
                <a:pPr marL="0" lvl="1">
                  <a:spcBef>
                    <a:spcPts val="600"/>
                  </a:spcBef>
                </a:pPr>
                <a14:m>
                  <m:oMathPara xmlns:m="http://schemas.openxmlformats.org/officeDocument/2006/math">
                    <m:oMathParaPr>
                      <m:jc m:val="centerGroup"/>
                    </m:oMathParaPr>
                    <m:oMath xmlns:m="http://schemas.openxmlformats.org/officeDocument/2006/math">
                      <m:sSub>
                        <m:sSubPr>
                          <m:ctrlPr>
                            <a:rPr lang="zh-CN" altLang="en-US" sz="2300" i="1">
                              <a:solidFill>
                                <a:srgbClr val="34495E"/>
                              </a:solidFill>
                              <a:latin typeface="Cambria Math" panose="02040503050406030204" pitchFamily="18" charset="0"/>
                            </a:rPr>
                          </m:ctrlPr>
                        </m:sSubPr>
                        <m:e>
                          <m:r>
                            <a:rPr lang="en-US" altLang="zh-CN" sz="2300">
                              <a:solidFill>
                                <a:srgbClr val="34495E"/>
                              </a:solidFill>
                              <a:latin typeface="Cambria Math" panose="02040503050406030204" pitchFamily="18" charset="0"/>
                            </a:rPr>
                            <m:t>𝛼</m:t>
                          </m:r>
                        </m:e>
                        <m:sub>
                          <m:r>
                            <a:rPr lang="en-US" altLang="zh-CN" sz="2300">
                              <a:solidFill>
                                <a:srgbClr val="34495E"/>
                              </a:solidFill>
                              <a:latin typeface="Cambria Math" panose="02040503050406030204" pitchFamily="18" charset="0"/>
                            </a:rPr>
                            <m:t>𝑘</m:t>
                          </m:r>
                        </m:sub>
                      </m:sSub>
                      <m:r>
                        <a:rPr lang="en-US" altLang="zh-CN" sz="2300">
                          <a:solidFill>
                            <a:srgbClr val="34495E"/>
                          </a:solidFill>
                          <a:latin typeface="Cambria Math" panose="02040503050406030204" pitchFamily="18" charset="0"/>
                        </a:rPr>
                        <m:t>=</m:t>
                      </m:r>
                      <m:f>
                        <m:fPr>
                          <m:ctrlPr>
                            <a:rPr lang="en-US" altLang="zh-CN" sz="2300" i="1">
                              <a:solidFill>
                                <a:srgbClr val="34495E"/>
                              </a:solidFill>
                              <a:latin typeface="Cambria Math" panose="02040503050406030204" pitchFamily="18" charset="0"/>
                            </a:rPr>
                          </m:ctrlPr>
                        </m:fPr>
                        <m:num>
                          <m:r>
                            <a:rPr lang="en-US" altLang="zh-CN" sz="2300">
                              <a:solidFill>
                                <a:srgbClr val="34495E"/>
                              </a:solidFill>
                              <a:latin typeface="Cambria Math" panose="02040503050406030204" pitchFamily="18" charset="0"/>
                            </a:rPr>
                            <m:t>1</m:t>
                          </m:r>
                        </m:num>
                        <m:den>
                          <m:r>
                            <a:rPr lang="en-US" altLang="zh-CN" sz="2300">
                              <a:solidFill>
                                <a:srgbClr val="34495E"/>
                              </a:solidFill>
                              <a:latin typeface="Cambria Math" panose="02040503050406030204" pitchFamily="18" charset="0"/>
                            </a:rPr>
                            <m:t>2</m:t>
                          </m:r>
                        </m:den>
                      </m:f>
                      <m:func>
                        <m:funcPr>
                          <m:ctrlPr>
                            <a:rPr lang="en-US" altLang="zh-CN" sz="2300" i="1">
                              <a:solidFill>
                                <a:srgbClr val="34495E"/>
                              </a:solidFill>
                              <a:latin typeface="Cambria Math" panose="02040503050406030204" pitchFamily="18" charset="0"/>
                            </a:rPr>
                          </m:ctrlPr>
                        </m:funcPr>
                        <m:fName>
                          <m:r>
                            <m:rPr>
                              <m:sty m:val="p"/>
                            </m:rPr>
                            <a:rPr lang="en-US" altLang="zh-CN" sz="2300">
                              <a:solidFill>
                                <a:srgbClr val="34495E"/>
                              </a:solidFill>
                              <a:latin typeface="Cambria Math" panose="02040503050406030204" pitchFamily="18" charset="0"/>
                            </a:rPr>
                            <m:t>l</m:t>
                          </m:r>
                          <m:r>
                            <m:rPr>
                              <m:sty m:val="p"/>
                            </m:rPr>
                            <a:rPr lang="en-US" altLang="zh-CN" sz="2300" b="0" i="0" smtClean="0">
                              <a:solidFill>
                                <a:srgbClr val="34495E"/>
                              </a:solidFill>
                              <a:latin typeface="Cambria Math" panose="02040503050406030204" pitchFamily="18" charset="0"/>
                            </a:rPr>
                            <m:t>n</m:t>
                          </m:r>
                        </m:fName>
                        <m:e>
                          <m:f>
                            <m:fPr>
                              <m:ctrlPr>
                                <a:rPr lang="en-US" altLang="zh-CN" sz="2300" i="1">
                                  <a:solidFill>
                                    <a:srgbClr val="34495E"/>
                                  </a:solidFill>
                                  <a:latin typeface="Cambria Math" panose="02040503050406030204" pitchFamily="18" charset="0"/>
                                </a:rPr>
                              </m:ctrlPr>
                            </m:fPr>
                            <m:num>
                              <m:r>
                                <a:rPr lang="en-US" altLang="zh-CN" sz="2300">
                                  <a:solidFill>
                                    <a:srgbClr val="34495E"/>
                                  </a:solidFill>
                                  <a:latin typeface="Cambria Math" panose="02040503050406030204" pitchFamily="18" charset="0"/>
                                </a:rPr>
                                <m:t>1−</m:t>
                              </m:r>
                              <m:sSub>
                                <m:sSubPr>
                                  <m:ctrlPr>
                                    <a:rPr lang="zh-CN" altLang="en-US" sz="2300" i="1">
                                      <a:solidFill>
                                        <a:srgbClr val="34495E"/>
                                      </a:solidFill>
                                      <a:latin typeface="Cambria Math" panose="02040503050406030204" pitchFamily="18" charset="0"/>
                                    </a:rPr>
                                  </m:ctrlPr>
                                </m:sSubPr>
                                <m:e>
                                  <m:r>
                                    <a:rPr lang="zh-CN" altLang="en-US" sz="2400" i="1" dirty="0">
                                      <a:solidFill>
                                        <a:schemeClr val="tx2"/>
                                      </a:solidFill>
                                      <a:latin typeface="Cambria Math" panose="02040503050406030204" pitchFamily="18" charset="0"/>
                                    </a:rPr>
                                    <m:t>𝜖</m:t>
                                  </m:r>
                                </m:e>
                                <m:sub>
                                  <m:r>
                                    <a:rPr lang="en-US" altLang="zh-CN" sz="2300">
                                      <a:solidFill>
                                        <a:srgbClr val="34495E"/>
                                      </a:solidFill>
                                      <a:latin typeface="Cambria Math" panose="02040503050406030204" pitchFamily="18" charset="0"/>
                                    </a:rPr>
                                    <m:t>𝑘</m:t>
                                  </m:r>
                                </m:sub>
                              </m:sSub>
                            </m:num>
                            <m:den>
                              <m:sSub>
                                <m:sSubPr>
                                  <m:ctrlPr>
                                    <a:rPr lang="zh-CN" altLang="en-US" sz="2300" i="1">
                                      <a:solidFill>
                                        <a:srgbClr val="34495E"/>
                                      </a:solidFill>
                                      <a:latin typeface="Cambria Math" panose="02040503050406030204" pitchFamily="18" charset="0"/>
                                    </a:rPr>
                                  </m:ctrlPr>
                                </m:sSubPr>
                                <m:e>
                                  <m:r>
                                    <a:rPr lang="zh-CN" altLang="en-US" sz="2400" i="1" dirty="0">
                                      <a:solidFill>
                                        <a:schemeClr val="tx2"/>
                                      </a:solidFill>
                                      <a:latin typeface="Cambria Math" panose="02040503050406030204" pitchFamily="18" charset="0"/>
                                    </a:rPr>
                                    <m:t>𝜖</m:t>
                                  </m:r>
                                </m:e>
                                <m:sub>
                                  <m:r>
                                    <a:rPr lang="en-US" altLang="zh-CN" sz="2300">
                                      <a:solidFill>
                                        <a:srgbClr val="34495E"/>
                                      </a:solidFill>
                                      <a:latin typeface="Cambria Math" panose="02040503050406030204" pitchFamily="18" charset="0"/>
                                    </a:rPr>
                                    <m:t>𝑘</m:t>
                                  </m:r>
                                </m:sub>
                              </m:sSub>
                            </m:den>
                          </m:f>
                        </m:e>
                      </m:func>
                      <m:r>
                        <a:rPr lang="en-US" altLang="zh-CN" sz="2300" b="0" i="1" smtClean="0">
                          <a:solidFill>
                            <a:srgbClr val="34495E"/>
                          </a:solidFill>
                          <a:latin typeface="Cambria Math" panose="02040503050406030204" pitchFamily="18" charset="0"/>
                        </a:rPr>
                        <m:t>+</m:t>
                      </m:r>
                      <m:func>
                        <m:funcPr>
                          <m:ctrlPr>
                            <a:rPr lang="en-US" altLang="zh-CN" sz="2300" b="0" i="1" smtClean="0">
                              <a:solidFill>
                                <a:srgbClr val="34495E"/>
                              </a:solidFill>
                              <a:latin typeface="Cambria Math" panose="02040503050406030204" pitchFamily="18" charset="0"/>
                            </a:rPr>
                          </m:ctrlPr>
                        </m:funcPr>
                        <m:fName>
                          <m:r>
                            <m:rPr>
                              <m:sty m:val="p"/>
                            </m:rPr>
                            <a:rPr lang="en-US" altLang="zh-CN" sz="2300" b="0" i="0" smtClean="0">
                              <a:solidFill>
                                <a:srgbClr val="34495E"/>
                              </a:solidFill>
                              <a:latin typeface="Cambria Math" panose="02040503050406030204" pitchFamily="18" charset="0"/>
                            </a:rPr>
                            <m:t>ln</m:t>
                          </m:r>
                        </m:fName>
                        <m:e>
                          <m:r>
                            <a:rPr lang="en-US" altLang="zh-CN" sz="2300" b="0" i="1" smtClean="0">
                              <a:solidFill>
                                <a:srgbClr val="34495E"/>
                              </a:solidFill>
                              <a:latin typeface="Cambria Math" panose="02040503050406030204" pitchFamily="18" charset="0"/>
                            </a:rPr>
                            <m:t>(</m:t>
                          </m:r>
                          <m:r>
                            <a:rPr lang="en-US" altLang="zh-CN" sz="2300" b="0" i="1" smtClean="0">
                              <a:solidFill>
                                <a:srgbClr val="34495E"/>
                              </a:solidFill>
                              <a:latin typeface="Cambria Math" panose="02040503050406030204" pitchFamily="18" charset="0"/>
                            </a:rPr>
                            <m:t>𝑅</m:t>
                          </m:r>
                          <m:r>
                            <a:rPr lang="en-US" altLang="zh-CN" sz="2300" b="0" i="1" smtClean="0">
                              <a:solidFill>
                                <a:srgbClr val="34495E"/>
                              </a:solidFill>
                              <a:latin typeface="Cambria Math" panose="02040503050406030204" pitchFamily="18" charset="0"/>
                            </a:rPr>
                            <m:t>−1)</m:t>
                          </m:r>
                        </m:e>
                      </m:func>
                    </m:oMath>
                  </m:oMathPara>
                </a14:m>
                <a:endParaRPr lang="en-US" altLang="zh-CN" sz="2300" dirty="0">
                  <a:solidFill>
                    <a:srgbClr val="34495E"/>
                  </a:solidFill>
                  <a:latin typeface="Source Sans Pro" panose="020B0604020202020204" pitchFamily="34" charset="0"/>
                </a:endParaRPr>
              </a:p>
              <a:p>
                <a:pPr marL="0" lvl="1" algn="ctr">
                  <a:spcBef>
                    <a:spcPts val="600"/>
                  </a:spcBef>
                </a:pPr>
                <a:r>
                  <a:rPr lang="zh-CN" altLang="en-US" sz="2300" dirty="0">
                    <a:solidFill>
                      <a:srgbClr val="34495E"/>
                    </a:solidFill>
                    <a:latin typeface="Source Sans Pro" panose="020B0604020202020204" pitchFamily="34" charset="0"/>
                  </a:rPr>
                  <a:t>而二元分类是</a:t>
                </a:r>
                <a14:m>
                  <m:oMath xmlns:m="http://schemas.openxmlformats.org/officeDocument/2006/math">
                    <m:sSub>
                      <m:sSubPr>
                        <m:ctrlPr>
                          <a:rPr lang="zh-CN" altLang="en-US" sz="2300" i="1" smtClean="0">
                            <a:solidFill>
                              <a:srgbClr val="34495E"/>
                            </a:solidFill>
                            <a:latin typeface="Cambria Math" panose="02040503050406030204" pitchFamily="18" charset="0"/>
                          </a:rPr>
                        </m:ctrlPr>
                      </m:sSubPr>
                      <m:e>
                        <m:r>
                          <a:rPr lang="en-US" altLang="zh-CN" sz="2300">
                            <a:solidFill>
                              <a:srgbClr val="34495E"/>
                            </a:solidFill>
                            <a:latin typeface="Cambria Math" panose="02040503050406030204" pitchFamily="18" charset="0"/>
                          </a:rPr>
                          <m:t>𝛼</m:t>
                        </m:r>
                      </m:e>
                      <m:sub>
                        <m:r>
                          <a:rPr lang="en-US" altLang="zh-CN" sz="2300">
                            <a:solidFill>
                              <a:srgbClr val="34495E"/>
                            </a:solidFill>
                            <a:latin typeface="Cambria Math" panose="02040503050406030204" pitchFamily="18" charset="0"/>
                          </a:rPr>
                          <m:t>𝑘</m:t>
                        </m:r>
                      </m:sub>
                    </m:sSub>
                    <m:r>
                      <a:rPr lang="en-US" altLang="zh-CN" sz="2300">
                        <a:solidFill>
                          <a:srgbClr val="34495E"/>
                        </a:solidFill>
                        <a:latin typeface="Cambria Math" panose="02040503050406030204" pitchFamily="18" charset="0"/>
                      </a:rPr>
                      <m:t>=</m:t>
                    </m:r>
                    <m:f>
                      <m:fPr>
                        <m:ctrlPr>
                          <a:rPr lang="en-US" altLang="zh-CN" sz="2300" i="1">
                            <a:solidFill>
                              <a:srgbClr val="34495E"/>
                            </a:solidFill>
                            <a:latin typeface="Cambria Math" panose="02040503050406030204" pitchFamily="18" charset="0"/>
                          </a:rPr>
                        </m:ctrlPr>
                      </m:fPr>
                      <m:num>
                        <m:r>
                          <a:rPr lang="en-US" altLang="zh-CN" sz="2300">
                            <a:solidFill>
                              <a:srgbClr val="34495E"/>
                            </a:solidFill>
                            <a:latin typeface="Cambria Math" panose="02040503050406030204" pitchFamily="18" charset="0"/>
                          </a:rPr>
                          <m:t>1</m:t>
                        </m:r>
                      </m:num>
                      <m:den>
                        <m:r>
                          <a:rPr lang="en-US" altLang="zh-CN" sz="2300">
                            <a:solidFill>
                              <a:srgbClr val="34495E"/>
                            </a:solidFill>
                            <a:latin typeface="Cambria Math" panose="02040503050406030204" pitchFamily="18" charset="0"/>
                          </a:rPr>
                          <m:t>2</m:t>
                        </m:r>
                      </m:den>
                    </m:f>
                    <m:func>
                      <m:funcPr>
                        <m:ctrlPr>
                          <a:rPr lang="en-US" altLang="zh-CN" sz="2300" i="1">
                            <a:solidFill>
                              <a:srgbClr val="34495E"/>
                            </a:solidFill>
                            <a:latin typeface="Cambria Math" panose="02040503050406030204" pitchFamily="18" charset="0"/>
                          </a:rPr>
                        </m:ctrlPr>
                      </m:funcPr>
                      <m:fName>
                        <m:r>
                          <m:rPr>
                            <m:sty m:val="p"/>
                          </m:rPr>
                          <a:rPr lang="en-US" altLang="zh-CN" sz="2300">
                            <a:solidFill>
                              <a:srgbClr val="34495E"/>
                            </a:solidFill>
                            <a:latin typeface="Cambria Math" panose="02040503050406030204" pitchFamily="18" charset="0"/>
                          </a:rPr>
                          <m:t>l</m:t>
                        </m:r>
                        <m:r>
                          <m:rPr>
                            <m:sty m:val="p"/>
                          </m:rPr>
                          <a:rPr lang="en-US" altLang="zh-CN" sz="2300" i="1">
                            <a:solidFill>
                              <a:srgbClr val="34495E"/>
                            </a:solidFill>
                            <a:latin typeface="Cambria Math" panose="02040503050406030204" pitchFamily="18" charset="0"/>
                          </a:rPr>
                          <m:t>n</m:t>
                        </m:r>
                      </m:fName>
                      <m:e>
                        <m:f>
                          <m:fPr>
                            <m:ctrlPr>
                              <a:rPr lang="en-US" altLang="zh-CN" sz="2300" i="1">
                                <a:solidFill>
                                  <a:srgbClr val="34495E"/>
                                </a:solidFill>
                                <a:latin typeface="Cambria Math" panose="02040503050406030204" pitchFamily="18" charset="0"/>
                              </a:rPr>
                            </m:ctrlPr>
                          </m:fPr>
                          <m:num>
                            <m:r>
                              <a:rPr lang="en-US" altLang="zh-CN" sz="2300">
                                <a:solidFill>
                                  <a:srgbClr val="34495E"/>
                                </a:solidFill>
                                <a:latin typeface="Cambria Math" panose="02040503050406030204" pitchFamily="18" charset="0"/>
                              </a:rPr>
                              <m:t>1−</m:t>
                            </m:r>
                            <m:sSub>
                              <m:sSubPr>
                                <m:ctrlPr>
                                  <a:rPr lang="zh-CN" altLang="en-US" sz="2300" i="1">
                                    <a:solidFill>
                                      <a:srgbClr val="34495E"/>
                                    </a:solidFill>
                                    <a:latin typeface="Cambria Math" panose="02040503050406030204" pitchFamily="18" charset="0"/>
                                  </a:rPr>
                                </m:ctrlPr>
                              </m:sSubPr>
                              <m:e>
                                <m:r>
                                  <a:rPr lang="zh-CN" altLang="en-US" sz="2400" i="1" dirty="0">
                                    <a:solidFill>
                                      <a:schemeClr val="tx2"/>
                                    </a:solidFill>
                                    <a:latin typeface="Cambria Math" panose="02040503050406030204" pitchFamily="18" charset="0"/>
                                  </a:rPr>
                                  <m:t>𝜖</m:t>
                                </m:r>
                              </m:e>
                              <m:sub>
                                <m:r>
                                  <a:rPr lang="en-US" altLang="zh-CN" sz="2300">
                                    <a:solidFill>
                                      <a:srgbClr val="34495E"/>
                                    </a:solidFill>
                                    <a:latin typeface="Cambria Math" panose="02040503050406030204" pitchFamily="18" charset="0"/>
                                  </a:rPr>
                                  <m:t>𝑘</m:t>
                                </m:r>
                              </m:sub>
                            </m:sSub>
                          </m:num>
                          <m:den>
                            <m:sSub>
                              <m:sSubPr>
                                <m:ctrlPr>
                                  <a:rPr lang="zh-CN" altLang="en-US" sz="2300" i="1">
                                    <a:solidFill>
                                      <a:srgbClr val="34495E"/>
                                    </a:solidFill>
                                    <a:latin typeface="Cambria Math" panose="02040503050406030204" pitchFamily="18" charset="0"/>
                                  </a:rPr>
                                </m:ctrlPr>
                              </m:sSubPr>
                              <m:e>
                                <m:r>
                                  <a:rPr lang="zh-CN" altLang="en-US" sz="2400" i="1" dirty="0">
                                    <a:solidFill>
                                      <a:schemeClr val="tx2"/>
                                    </a:solidFill>
                                    <a:latin typeface="Cambria Math" panose="02040503050406030204" pitchFamily="18" charset="0"/>
                                  </a:rPr>
                                  <m:t>𝜖</m:t>
                                </m:r>
                              </m:e>
                              <m:sub>
                                <m:r>
                                  <a:rPr lang="en-US" altLang="zh-CN" sz="2300">
                                    <a:solidFill>
                                      <a:srgbClr val="34495E"/>
                                    </a:solidFill>
                                    <a:latin typeface="Cambria Math" panose="02040503050406030204" pitchFamily="18" charset="0"/>
                                  </a:rPr>
                                  <m:t>𝑘</m:t>
                                </m:r>
                              </m:sub>
                            </m:sSub>
                          </m:den>
                        </m:f>
                      </m:e>
                    </m:func>
                  </m:oMath>
                </a14:m>
                <a:endParaRPr lang="en-US" altLang="zh-CN" sz="2300" dirty="0">
                  <a:solidFill>
                    <a:srgbClr val="34495E"/>
                  </a:solidFill>
                  <a:latin typeface="Source Sans Pro" panose="020B0604020202020204" pitchFamily="34" charset="0"/>
                </a:endParaRPr>
              </a:p>
            </p:txBody>
          </p:sp>
        </mc:Choice>
        <mc:Fallback>
          <p:sp>
            <p:nvSpPr>
              <p:cNvPr id="7" name="文本框 6">
                <a:extLst>
                  <a:ext uri="{FF2B5EF4-FFF2-40B4-BE49-F238E27FC236}">
                    <a16:creationId xmlns:a16="http://schemas.microsoft.com/office/drawing/2014/main" id="{9BA943D5-4B9E-47D4-B653-DF83761D63B2}"/>
                  </a:ext>
                </a:extLst>
              </p:cNvPr>
              <p:cNvSpPr txBox="1">
                <a:spLocks noRot="1" noChangeAspect="1" noMove="1" noResize="1" noEditPoints="1" noAdjustHandles="1" noChangeArrowheads="1" noChangeShapeType="1" noTextEdit="1"/>
              </p:cNvSpPr>
              <p:nvPr/>
            </p:nvSpPr>
            <p:spPr>
              <a:xfrm>
                <a:off x="560968" y="2239990"/>
                <a:ext cx="11070064" cy="4149662"/>
              </a:xfrm>
              <a:prstGeom prst="rect">
                <a:avLst/>
              </a:prstGeom>
              <a:blipFill>
                <a:blip r:embed="rId4"/>
                <a:stretch>
                  <a:fillRect l="-661" t="-734" r="-3469"/>
                </a:stretch>
              </a:blipFill>
            </p:spPr>
            <p:txBody>
              <a:bodyPr/>
              <a:lstStyle/>
              <a:p>
                <a:r>
                  <a:rPr lang="zh-CN" altLang="en-US">
                    <a:noFill/>
                  </a:rPr>
                  <a:t> </a:t>
                </a:r>
              </a:p>
            </p:txBody>
          </p:sp>
        </mc:Fallback>
      </mc:AlternateContent>
    </p:spTree>
    <p:custDataLst>
      <p:tags r:id="rId1"/>
    </p:custDataLst>
    <p:extLst>
      <p:ext uri="{BB962C8B-B14F-4D97-AF65-F5344CB8AC3E}">
        <p14:creationId xmlns:p14="http://schemas.microsoft.com/office/powerpoint/2010/main" val="38830893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en-US" altLang="zh-CN" dirty="0"/>
              <a:t>AdaBoost</a:t>
            </a:r>
            <a:r>
              <a:rPr lang="zh-CN" altLang="en-US" dirty="0"/>
              <a:t>分类算法</a:t>
            </a:r>
          </a:p>
        </p:txBody>
      </p:sp>
      <p:pic>
        <p:nvPicPr>
          <p:cNvPr id="4" name="图片 3">
            <a:extLst>
              <a:ext uri="{FF2B5EF4-FFF2-40B4-BE49-F238E27FC236}">
                <a16:creationId xmlns:a16="http://schemas.microsoft.com/office/drawing/2014/main" id="{B72C60F5-8261-4404-9BF0-889C728CDB5A}"/>
              </a:ext>
            </a:extLst>
          </p:cNvPr>
          <p:cNvPicPr>
            <a:picLocks noChangeAspect="1"/>
          </p:cNvPicPr>
          <p:nvPr/>
        </p:nvPicPr>
        <p:blipFill>
          <a:blip r:embed="rId4"/>
          <a:stretch>
            <a:fillRect/>
          </a:stretch>
        </p:blipFill>
        <p:spPr>
          <a:xfrm>
            <a:off x="1495258" y="1260086"/>
            <a:ext cx="9201483" cy="5475804"/>
          </a:xfrm>
          <a:prstGeom prst="rect">
            <a:avLst/>
          </a:prstGeom>
        </p:spPr>
      </p:pic>
    </p:spTree>
    <p:custDataLst>
      <p:tags r:id="rId1"/>
    </p:custDataLst>
    <p:extLst>
      <p:ext uri="{BB962C8B-B14F-4D97-AF65-F5344CB8AC3E}">
        <p14:creationId xmlns:p14="http://schemas.microsoft.com/office/powerpoint/2010/main" val="37936891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0E1955C8-72F1-4513-A790-FCA123667A24}"/>
              </a:ext>
            </a:extLst>
          </p:cNvPr>
          <p:cNvSpPr>
            <a:spLocks noGrp="1"/>
          </p:cNvSpPr>
          <p:nvPr>
            <p:ph type="body" sz="quarter" idx="11"/>
          </p:nvPr>
        </p:nvSpPr>
        <p:spPr>
          <a:xfrm>
            <a:off x="531162" y="2999597"/>
            <a:ext cx="3170888" cy="1913489"/>
          </a:xfrm>
        </p:spPr>
        <p:txBody>
          <a:bodyPr/>
          <a:lstStyle/>
          <a:p>
            <a:pPr>
              <a:spcBef>
                <a:spcPts val="0"/>
              </a:spcBef>
            </a:pPr>
            <a:r>
              <a:rPr lang="en-US" altLang="zh-CN" dirty="0"/>
              <a:t>AdaBoost</a:t>
            </a:r>
          </a:p>
          <a:p>
            <a:pPr>
              <a:spcBef>
                <a:spcPts val="0"/>
              </a:spcBef>
            </a:pPr>
            <a:r>
              <a:rPr lang="zh-CN" altLang="en-US" dirty="0"/>
              <a:t>分析与应用</a:t>
            </a:r>
          </a:p>
        </p:txBody>
      </p:sp>
      <p:sp>
        <p:nvSpPr>
          <p:cNvPr id="4" name="文本占位符 3">
            <a:extLst>
              <a:ext uri="{FF2B5EF4-FFF2-40B4-BE49-F238E27FC236}">
                <a16:creationId xmlns:a16="http://schemas.microsoft.com/office/drawing/2014/main" id="{83E32A80-2D64-495D-91A6-ADCF0B310DA0}"/>
              </a:ext>
            </a:extLst>
          </p:cNvPr>
          <p:cNvSpPr>
            <a:spLocks noGrp="1"/>
          </p:cNvSpPr>
          <p:nvPr>
            <p:ph type="body" sz="quarter" idx="12"/>
          </p:nvPr>
        </p:nvSpPr>
        <p:spPr/>
        <p:txBody>
          <a:bodyPr/>
          <a:lstStyle/>
          <a:p>
            <a:r>
              <a:rPr lang="en-US" altLang="zh-CN" dirty="0"/>
              <a:t>03</a:t>
            </a:r>
            <a:endParaRPr lang="zh-CN" altLang="en-US" dirty="0"/>
          </a:p>
        </p:txBody>
      </p:sp>
    </p:spTree>
    <p:extLst>
      <p:ext uri="{BB962C8B-B14F-4D97-AF65-F5344CB8AC3E}">
        <p14:creationId xmlns:p14="http://schemas.microsoft.com/office/powerpoint/2010/main" val="3116657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en-US" altLang="zh-CN" dirty="0"/>
              <a:t>AdaBoost</a:t>
            </a:r>
            <a:r>
              <a:rPr lang="zh-CN" altLang="en-US" dirty="0"/>
              <a:t>分析</a:t>
            </a:r>
          </a:p>
        </p:txBody>
      </p:sp>
      <p:cxnSp>
        <p:nvCxnSpPr>
          <p:cNvPr id="13" name="直接连接符 12">
            <a:extLst>
              <a:ext uri="{FF2B5EF4-FFF2-40B4-BE49-F238E27FC236}">
                <a16:creationId xmlns:a16="http://schemas.microsoft.com/office/drawing/2014/main" id="{7A51B91E-A968-455D-8924-5AF42430A4B2}"/>
              </a:ext>
            </a:extLst>
          </p:cNvPr>
          <p:cNvCxnSpPr>
            <a:cxnSpLocks/>
          </p:cNvCxnSpPr>
          <p:nvPr/>
        </p:nvCxnSpPr>
        <p:spPr>
          <a:xfrm>
            <a:off x="606000" y="2015593"/>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74" name="文本框 73">
            <a:extLst>
              <a:ext uri="{FF2B5EF4-FFF2-40B4-BE49-F238E27FC236}">
                <a16:creationId xmlns:a16="http://schemas.microsoft.com/office/drawing/2014/main" id="{A47AFCC5-B377-49DF-99EF-EF142CFE9EA2}"/>
              </a:ext>
            </a:extLst>
          </p:cNvPr>
          <p:cNvSpPr txBox="1"/>
          <p:nvPr/>
        </p:nvSpPr>
        <p:spPr>
          <a:xfrm>
            <a:off x="515938" y="1385739"/>
            <a:ext cx="3869796" cy="605166"/>
          </a:xfrm>
          <a:prstGeom prst="rect">
            <a:avLst/>
          </a:prstGeom>
          <a:noFill/>
        </p:spPr>
        <p:txBody>
          <a:bodyPr wrap="square" rtlCol="0">
            <a:spAutoFit/>
          </a:bodyPr>
          <a:lstStyle/>
          <a:p>
            <a:pPr algn="just">
              <a:lnSpc>
                <a:spcPct val="130000"/>
              </a:lnSpc>
            </a:pPr>
            <a:r>
              <a:rPr lang="en-US" altLang="zh-CN" sz="2800" dirty="0">
                <a:gradFill>
                  <a:gsLst>
                    <a:gs pos="100000">
                      <a:schemeClr val="accent4"/>
                    </a:gs>
                    <a:gs pos="23000">
                      <a:schemeClr val="accent1">
                        <a:alpha val="95000"/>
                      </a:schemeClr>
                    </a:gs>
                  </a:gsLst>
                  <a:lin ang="2700000" scaled="1"/>
                </a:gradFill>
                <a:latin typeface="+mj-lt"/>
                <a:ea typeface="+mj-ea"/>
              </a:rPr>
              <a:t>AdaBoost</a:t>
            </a:r>
            <a:r>
              <a:rPr lang="zh-CN" altLang="en-US" sz="2800" dirty="0">
                <a:gradFill>
                  <a:gsLst>
                    <a:gs pos="100000">
                      <a:schemeClr val="accent4"/>
                    </a:gs>
                    <a:gs pos="23000">
                      <a:schemeClr val="accent1">
                        <a:alpha val="95000"/>
                      </a:schemeClr>
                    </a:gs>
                  </a:gsLst>
                  <a:lin ang="2700000" scaled="1"/>
                </a:gradFill>
                <a:latin typeface="+mj-lt"/>
                <a:ea typeface="+mj-ea"/>
              </a:rPr>
              <a:t>的特点</a:t>
            </a:r>
            <a:endParaRPr lang="en-US" altLang="zh-CN" sz="2800" dirty="0">
              <a:gradFill>
                <a:gsLst>
                  <a:gs pos="100000">
                    <a:schemeClr val="accent4"/>
                  </a:gs>
                  <a:gs pos="23000">
                    <a:schemeClr val="accent1">
                      <a:alpha val="95000"/>
                    </a:schemeClr>
                  </a:gs>
                </a:gsLst>
                <a:lin ang="2700000" scaled="1"/>
              </a:gradFill>
              <a:latin typeface="+mj-lt"/>
              <a:ea typeface="+mj-ea"/>
            </a:endParaRPr>
          </a:p>
        </p:txBody>
      </p:sp>
      <p:sp>
        <p:nvSpPr>
          <p:cNvPr id="40" name="文本框 39">
            <a:extLst>
              <a:ext uri="{FF2B5EF4-FFF2-40B4-BE49-F238E27FC236}">
                <a16:creationId xmlns:a16="http://schemas.microsoft.com/office/drawing/2014/main" id="{641C1DC0-D25B-4353-B3A6-4AA8616A9316}"/>
              </a:ext>
            </a:extLst>
          </p:cNvPr>
          <p:cNvSpPr txBox="1"/>
          <p:nvPr/>
        </p:nvSpPr>
        <p:spPr>
          <a:xfrm>
            <a:off x="515935" y="2664254"/>
            <a:ext cx="5224466" cy="2036711"/>
          </a:xfrm>
          <a:prstGeom prst="rect">
            <a:avLst/>
          </a:prstGeom>
          <a:noFill/>
        </p:spPr>
        <p:txBody>
          <a:bodyPr wrap="square" rtlCol="0" anchor="ctr">
            <a:spAutoFit/>
          </a:bodyPr>
          <a:lstStyle>
            <a:defPPr>
              <a:defRPr lang="zh-CN"/>
            </a:defPPr>
            <a:lvl1pPr algn="just" fontAlgn="auto">
              <a:lnSpc>
                <a:spcPct val="130000"/>
              </a:lnSpc>
              <a:defRPr sz="2000">
                <a:solidFill>
                  <a:schemeClr val="tx2"/>
                </a:solidFill>
              </a:defRPr>
              <a:extLst>
                <a:ext uri="{35155182-B16C-46BC-9424-99874614C6A1}">
                  <wpsdc:indentchars xmlns:mc="http://schemas.openxmlformats.org/markup-compatibility/2006" xmlns:a14="http://schemas.microsoft.com/office/drawing/2010/main" xmlns="" xmlns:wpsdc="http://www.wps.cn/officeDocument/2017/drawingmlCustomData" val="200" checksum="282533468"/>
                </a:ext>
              </a:extLst>
            </a:lvl1pPr>
          </a:lstStyle>
          <a:p>
            <a:pPr marL="342900" indent="-342900" algn="l">
              <a:spcBef>
                <a:spcPts val="600"/>
              </a:spcBef>
              <a:buFont typeface="Arial" panose="020B0604020202020204" pitchFamily="34" charset="0"/>
              <a:buChar char="•"/>
            </a:pPr>
            <a:r>
              <a:rPr lang="zh-CN" altLang="en-US" sz="3200" dirty="0">
                <a:solidFill>
                  <a:srgbClr val="34495E"/>
                </a:solidFill>
                <a:latin typeface="Source Sans Pro" panose="020B0604020202020204" pitchFamily="34" charset="0"/>
              </a:rPr>
              <a:t>可应用于几乎所有的领</a:t>
            </a:r>
            <a:endParaRPr lang="en-US" altLang="zh-CN" sz="3200" dirty="0">
              <a:solidFill>
                <a:srgbClr val="34495E"/>
              </a:solidFill>
              <a:latin typeface="Source Sans Pro" panose="020B0604020202020204" pitchFamily="34" charset="0"/>
            </a:endParaRPr>
          </a:p>
          <a:p>
            <a:pPr marL="342900" indent="-342900" algn="l">
              <a:spcBef>
                <a:spcPts val="600"/>
              </a:spcBef>
              <a:buFont typeface="Arial" panose="020B0604020202020204" pitchFamily="34" charset="0"/>
              <a:buChar char="•"/>
            </a:pPr>
            <a:r>
              <a:rPr lang="zh-CN" altLang="en-US" sz="3200" dirty="0">
                <a:solidFill>
                  <a:srgbClr val="34495E"/>
                </a:solidFill>
                <a:latin typeface="Source Sans Pro" panose="020B0604020202020204" pitchFamily="34" charset="0"/>
              </a:rPr>
              <a:t>例如在图像识别领域的</a:t>
            </a:r>
            <a:r>
              <a:rPr lang="en-US" altLang="zh-CN" sz="3200" b="1" dirty="0">
                <a:solidFill>
                  <a:srgbClr val="34495E"/>
                </a:solidFill>
                <a:latin typeface="Source Sans Pro" panose="020B0604020202020204" pitchFamily="34" charset="0"/>
              </a:rPr>
              <a:t>Viola-Jones Face Detector</a:t>
            </a:r>
            <a:endParaRPr lang="en-US" altLang="zh-CN" sz="3200" dirty="0">
              <a:solidFill>
                <a:srgbClr val="34495E"/>
              </a:solidFill>
              <a:latin typeface="Source Sans Pro" panose="020B0604020202020204" pitchFamily="34" charset="0"/>
            </a:endParaRPr>
          </a:p>
        </p:txBody>
      </p:sp>
      <p:sp>
        <p:nvSpPr>
          <p:cNvPr id="41" name="文本框 40">
            <a:extLst>
              <a:ext uri="{FF2B5EF4-FFF2-40B4-BE49-F238E27FC236}">
                <a16:creationId xmlns:a16="http://schemas.microsoft.com/office/drawing/2014/main" id="{A881C674-799F-4D58-A855-5FAA4268A28D}"/>
              </a:ext>
            </a:extLst>
          </p:cNvPr>
          <p:cNvSpPr txBox="1"/>
          <p:nvPr/>
        </p:nvSpPr>
        <p:spPr>
          <a:xfrm>
            <a:off x="515935" y="2115742"/>
            <a:ext cx="3250521" cy="461665"/>
          </a:xfrm>
          <a:prstGeom prst="rect">
            <a:avLst/>
          </a:prstGeom>
          <a:noFill/>
        </p:spPr>
        <p:txBody>
          <a:bodyPr wrap="square" rtlCol="0">
            <a:spAutoFit/>
          </a:bodyPr>
          <a:lstStyle/>
          <a:p>
            <a:pPr algn="just" fontAlgn="auto">
              <a:extLst>
                <a:ext uri="{35155182-B16C-46BC-9424-99874614C6A1}">
                  <wpsdc:indentchars xmlns="" xmlns:wpsdc="http://www.wps.cn/officeDocument/2017/drawingmlCustomData" val="200" checksum="282533468"/>
                </a:ext>
              </a:extLst>
            </a:pPr>
            <a:r>
              <a:rPr lang="zh-CN" altLang="en-US" sz="2400" dirty="0">
                <a:solidFill>
                  <a:schemeClr val="tx2"/>
                </a:solidFill>
                <a:latin typeface="+mj-ea"/>
                <a:ea typeface="+mj-ea"/>
              </a:rPr>
              <a:t>① 简单且有效</a:t>
            </a:r>
          </a:p>
        </p:txBody>
      </p:sp>
      <p:pic>
        <p:nvPicPr>
          <p:cNvPr id="3074" name="Picture 2">
            <a:extLst>
              <a:ext uri="{FF2B5EF4-FFF2-40B4-BE49-F238E27FC236}">
                <a16:creationId xmlns:a16="http://schemas.microsoft.com/office/drawing/2014/main" id="{3BA99F5C-21B8-439E-94AF-3666324B457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18775" y="2346574"/>
            <a:ext cx="4467225" cy="2790825"/>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24624641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par>
                                <p:cTn id="8" presetID="10" presetClass="entr" presetSubtype="0" fill="hold" nodeType="withEffect">
                                  <p:stCondLst>
                                    <p:cond delay="0"/>
                                  </p:stCondLst>
                                  <p:childTnLst>
                                    <p:set>
                                      <p:cBhvr>
                                        <p:cTn id="9" dur="1" fill="hold">
                                          <p:stCondLst>
                                            <p:cond delay="0"/>
                                          </p:stCondLst>
                                        </p:cTn>
                                        <p:tgtEl>
                                          <p:spTgt spid="3074"/>
                                        </p:tgtEl>
                                        <p:attrNameLst>
                                          <p:attrName>style.visibility</p:attrName>
                                        </p:attrNameLst>
                                      </p:cBhvr>
                                      <p:to>
                                        <p:strVal val="visible"/>
                                      </p:to>
                                    </p:set>
                                    <p:animEffect transition="in" filter="fade">
                                      <p:cBhvr>
                                        <p:cTn id="10"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en-US" altLang="zh-CN" dirty="0"/>
              <a:t>AdaBoost</a:t>
            </a:r>
            <a:r>
              <a:rPr lang="zh-CN" altLang="en-US" dirty="0"/>
              <a:t>分析</a:t>
            </a:r>
          </a:p>
        </p:txBody>
      </p:sp>
      <p:cxnSp>
        <p:nvCxnSpPr>
          <p:cNvPr id="13" name="直接连接符 12">
            <a:extLst>
              <a:ext uri="{FF2B5EF4-FFF2-40B4-BE49-F238E27FC236}">
                <a16:creationId xmlns:a16="http://schemas.microsoft.com/office/drawing/2014/main" id="{7A51B91E-A968-455D-8924-5AF42430A4B2}"/>
              </a:ext>
            </a:extLst>
          </p:cNvPr>
          <p:cNvCxnSpPr>
            <a:cxnSpLocks/>
          </p:cNvCxnSpPr>
          <p:nvPr/>
        </p:nvCxnSpPr>
        <p:spPr>
          <a:xfrm>
            <a:off x="606000" y="2015593"/>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74" name="文本框 73">
            <a:extLst>
              <a:ext uri="{FF2B5EF4-FFF2-40B4-BE49-F238E27FC236}">
                <a16:creationId xmlns:a16="http://schemas.microsoft.com/office/drawing/2014/main" id="{A47AFCC5-B377-49DF-99EF-EF142CFE9EA2}"/>
              </a:ext>
            </a:extLst>
          </p:cNvPr>
          <p:cNvSpPr txBox="1"/>
          <p:nvPr/>
        </p:nvSpPr>
        <p:spPr>
          <a:xfrm>
            <a:off x="515938" y="1385739"/>
            <a:ext cx="3869796" cy="605166"/>
          </a:xfrm>
          <a:prstGeom prst="rect">
            <a:avLst/>
          </a:prstGeom>
          <a:noFill/>
        </p:spPr>
        <p:txBody>
          <a:bodyPr wrap="square" rtlCol="0">
            <a:spAutoFit/>
          </a:bodyPr>
          <a:lstStyle/>
          <a:p>
            <a:pPr algn="just">
              <a:lnSpc>
                <a:spcPct val="130000"/>
              </a:lnSpc>
            </a:pPr>
            <a:r>
              <a:rPr lang="en-US" altLang="zh-CN" sz="2800" dirty="0">
                <a:gradFill>
                  <a:gsLst>
                    <a:gs pos="100000">
                      <a:schemeClr val="accent4"/>
                    </a:gs>
                    <a:gs pos="23000">
                      <a:schemeClr val="accent1">
                        <a:alpha val="95000"/>
                      </a:schemeClr>
                    </a:gs>
                  </a:gsLst>
                  <a:lin ang="2700000" scaled="1"/>
                </a:gradFill>
                <a:latin typeface="+mj-lt"/>
                <a:ea typeface="+mj-ea"/>
              </a:rPr>
              <a:t>AdaBoost</a:t>
            </a:r>
            <a:r>
              <a:rPr lang="zh-CN" altLang="en-US" sz="2800" dirty="0">
                <a:gradFill>
                  <a:gsLst>
                    <a:gs pos="100000">
                      <a:schemeClr val="accent4"/>
                    </a:gs>
                    <a:gs pos="23000">
                      <a:schemeClr val="accent1">
                        <a:alpha val="95000"/>
                      </a:schemeClr>
                    </a:gs>
                  </a:gsLst>
                  <a:lin ang="2700000" scaled="1"/>
                </a:gradFill>
                <a:latin typeface="+mj-lt"/>
                <a:ea typeface="+mj-ea"/>
              </a:rPr>
              <a:t>的特点</a:t>
            </a:r>
            <a:endParaRPr lang="en-US" altLang="zh-CN" sz="2800" dirty="0">
              <a:gradFill>
                <a:gsLst>
                  <a:gs pos="100000">
                    <a:schemeClr val="accent4"/>
                  </a:gs>
                  <a:gs pos="23000">
                    <a:schemeClr val="accent1">
                      <a:alpha val="95000"/>
                    </a:schemeClr>
                  </a:gs>
                </a:gsLst>
                <a:lin ang="2700000" scaled="1"/>
              </a:gradFill>
              <a:latin typeface="+mj-lt"/>
              <a:ea typeface="+mj-ea"/>
            </a:endParaRPr>
          </a:p>
        </p:txBody>
      </p:sp>
      <p:sp>
        <p:nvSpPr>
          <p:cNvPr id="7" name="文本框 6">
            <a:extLst>
              <a:ext uri="{FF2B5EF4-FFF2-40B4-BE49-F238E27FC236}">
                <a16:creationId xmlns:a16="http://schemas.microsoft.com/office/drawing/2014/main" id="{3C9B9034-140B-4F6C-AE1B-C5C72A76D42C}"/>
              </a:ext>
            </a:extLst>
          </p:cNvPr>
          <p:cNvSpPr txBox="1"/>
          <p:nvPr/>
        </p:nvSpPr>
        <p:spPr>
          <a:xfrm>
            <a:off x="515935" y="2115742"/>
            <a:ext cx="3250521" cy="461665"/>
          </a:xfrm>
          <a:prstGeom prst="rect">
            <a:avLst/>
          </a:prstGeom>
          <a:noFill/>
        </p:spPr>
        <p:txBody>
          <a:bodyPr wrap="square" rtlCol="0">
            <a:spAutoFit/>
          </a:bodyPr>
          <a:lstStyle/>
          <a:p>
            <a:pPr algn="just" fontAlgn="auto">
              <a:extLst>
                <a:ext uri="{35155182-B16C-46BC-9424-99874614C6A1}">
                  <wpsdc:indentchars xmlns="" xmlns:wpsdc="http://www.wps.cn/officeDocument/2017/drawingmlCustomData" val="200" checksum="282533468"/>
                </a:ext>
              </a:extLst>
            </a:pPr>
            <a:r>
              <a:rPr lang="zh-CN" altLang="en-US" sz="2400" dirty="0">
                <a:solidFill>
                  <a:schemeClr val="tx2"/>
                </a:solidFill>
                <a:latin typeface="+mj-ea"/>
                <a:ea typeface="+mj-ea"/>
              </a:rPr>
              <a:t>② 生命力</a:t>
            </a:r>
          </a:p>
        </p:txBody>
      </p:sp>
      <p:sp>
        <p:nvSpPr>
          <p:cNvPr id="8" name="文本框 7">
            <a:extLst>
              <a:ext uri="{FF2B5EF4-FFF2-40B4-BE49-F238E27FC236}">
                <a16:creationId xmlns:a16="http://schemas.microsoft.com/office/drawing/2014/main" id="{8B48011C-711F-43F9-8392-1E5BE19A2AC3}"/>
              </a:ext>
            </a:extLst>
          </p:cNvPr>
          <p:cNvSpPr txBox="1"/>
          <p:nvPr/>
        </p:nvSpPr>
        <p:spPr>
          <a:xfrm>
            <a:off x="833144" y="5703187"/>
            <a:ext cx="10525711" cy="1013675"/>
          </a:xfrm>
          <a:prstGeom prst="rect">
            <a:avLst/>
          </a:prstGeom>
          <a:noFill/>
        </p:spPr>
        <p:txBody>
          <a:bodyPr wrap="square" rtlCol="0" anchor="ctr">
            <a:spAutoFit/>
          </a:bodyPr>
          <a:lstStyle>
            <a:defPPr>
              <a:defRPr lang="zh-CN"/>
            </a:defPPr>
            <a:lvl1pPr algn="just" fontAlgn="auto">
              <a:lnSpc>
                <a:spcPct val="130000"/>
              </a:lnSpc>
              <a:defRPr sz="2000">
                <a:solidFill>
                  <a:schemeClr val="tx2"/>
                </a:solidFill>
              </a:defRPr>
              <a:extLst>
                <a:ext uri="{35155182-B16C-46BC-9424-99874614C6A1}">
                  <wpsdc:indentchars xmlns:mc="http://schemas.openxmlformats.org/markup-compatibility/2006" xmlns:a14="http://schemas.microsoft.com/office/drawing/2010/main" xmlns="" xmlns:wpsdc="http://www.wps.cn/officeDocument/2017/drawingmlCustomData" val="200" checksum="282533468"/>
                </a:ext>
              </a:extLst>
            </a:lvl1pPr>
          </a:lstStyle>
          <a:p>
            <a:pPr algn="l">
              <a:spcBef>
                <a:spcPts val="600"/>
              </a:spcBef>
            </a:pPr>
            <a:r>
              <a:rPr lang="en-US" altLang="zh-CN" sz="2200" dirty="0">
                <a:solidFill>
                  <a:srgbClr val="34495E"/>
                </a:solidFill>
                <a:latin typeface="Source Sans Pro" panose="020B0604020202020204" pitchFamily="34" charset="0"/>
              </a:rPr>
              <a:t>AdaBoost.M1, AdaBoost.MR, </a:t>
            </a:r>
            <a:r>
              <a:rPr lang="en-US" altLang="zh-CN" sz="2200" dirty="0" err="1">
                <a:solidFill>
                  <a:srgbClr val="34495E"/>
                </a:solidFill>
                <a:latin typeface="Source Sans Pro" panose="020B0604020202020204" pitchFamily="34" charset="0"/>
              </a:rPr>
              <a:t>XGBoost</a:t>
            </a:r>
            <a:r>
              <a:rPr lang="en-US" altLang="zh-CN" sz="2200" dirty="0">
                <a:solidFill>
                  <a:srgbClr val="34495E"/>
                </a:solidFill>
                <a:latin typeface="Source Sans Pro" panose="020B0604020202020204" pitchFamily="34" charset="0"/>
              </a:rPr>
              <a:t>, GBDT, FilterBoost, </a:t>
            </a:r>
            <a:r>
              <a:rPr lang="en-US" altLang="zh-CN" sz="2200" dirty="0" err="1">
                <a:solidFill>
                  <a:srgbClr val="34495E"/>
                </a:solidFill>
                <a:latin typeface="Source Sans Pro" panose="020B0604020202020204" pitchFamily="34" charset="0"/>
              </a:rPr>
              <a:t>GnetleBoost</a:t>
            </a:r>
            <a:r>
              <a:rPr lang="en-US" altLang="zh-CN" sz="2200" dirty="0">
                <a:solidFill>
                  <a:srgbClr val="34495E"/>
                </a:solidFill>
                <a:latin typeface="Source Sans Pro" panose="020B0604020202020204" pitchFamily="34" charset="0"/>
              </a:rPr>
              <a:t>,</a:t>
            </a:r>
          </a:p>
          <a:p>
            <a:pPr algn="l">
              <a:spcBef>
                <a:spcPts val="600"/>
              </a:spcBef>
            </a:pPr>
            <a:r>
              <a:rPr lang="en-US" altLang="zh-CN" sz="2200" dirty="0" err="1">
                <a:solidFill>
                  <a:srgbClr val="34495E"/>
                </a:solidFill>
                <a:latin typeface="Source Sans Pro" panose="020B0604020202020204" pitchFamily="34" charset="0"/>
              </a:rPr>
              <a:t>GradientBoost</a:t>
            </a:r>
            <a:r>
              <a:rPr lang="en-US" altLang="zh-CN" sz="2200" dirty="0">
                <a:solidFill>
                  <a:srgbClr val="34495E"/>
                </a:solidFill>
                <a:latin typeface="Source Sans Pro" panose="020B0604020202020204" pitchFamily="34" charset="0"/>
              </a:rPr>
              <a:t>, </a:t>
            </a:r>
            <a:r>
              <a:rPr lang="en-US" altLang="zh-CN" sz="2200" dirty="0" err="1">
                <a:solidFill>
                  <a:srgbClr val="34495E"/>
                </a:solidFill>
                <a:latin typeface="Source Sans Pro" panose="020B0604020202020204" pitchFamily="34" charset="0"/>
              </a:rPr>
              <a:t>MadaBoost</a:t>
            </a:r>
            <a:r>
              <a:rPr lang="en-US" altLang="zh-CN" sz="2200" dirty="0">
                <a:solidFill>
                  <a:srgbClr val="34495E"/>
                </a:solidFill>
                <a:latin typeface="Source Sans Pro" panose="020B0604020202020204" pitchFamily="34" charset="0"/>
              </a:rPr>
              <a:t>, </a:t>
            </a:r>
            <a:r>
              <a:rPr lang="en-US" altLang="zh-CN" sz="2200" dirty="0" err="1">
                <a:solidFill>
                  <a:srgbClr val="34495E"/>
                </a:solidFill>
                <a:latin typeface="Source Sans Pro" panose="020B0604020202020204" pitchFamily="34" charset="0"/>
              </a:rPr>
              <a:t>LogitBoost</a:t>
            </a:r>
            <a:r>
              <a:rPr lang="en-US" altLang="zh-CN" sz="2200" dirty="0">
                <a:solidFill>
                  <a:srgbClr val="34495E"/>
                </a:solidFill>
                <a:latin typeface="Source Sans Pro" panose="020B0604020202020204" pitchFamily="34" charset="0"/>
              </a:rPr>
              <a:t>, </a:t>
            </a:r>
            <a:r>
              <a:rPr lang="en-US" altLang="zh-CN" sz="2200" dirty="0" err="1">
                <a:solidFill>
                  <a:srgbClr val="34495E"/>
                </a:solidFill>
                <a:latin typeface="Source Sans Pro" panose="020B0604020202020204" pitchFamily="34" charset="0"/>
              </a:rPr>
              <a:t>LPBoost</a:t>
            </a:r>
            <a:r>
              <a:rPr lang="en-US" altLang="zh-CN" sz="2200" dirty="0">
                <a:solidFill>
                  <a:srgbClr val="34495E"/>
                </a:solidFill>
                <a:latin typeface="Source Sans Pro" panose="020B0604020202020204" pitchFamily="34" charset="0"/>
              </a:rPr>
              <a:t>, </a:t>
            </a:r>
            <a:r>
              <a:rPr lang="en-US" altLang="zh-CN" sz="2200" dirty="0" err="1">
                <a:solidFill>
                  <a:srgbClr val="34495E"/>
                </a:solidFill>
                <a:latin typeface="Source Sans Pro" panose="020B0604020202020204" pitchFamily="34" charset="0"/>
              </a:rPr>
              <a:t>MultiBoost</a:t>
            </a:r>
            <a:r>
              <a:rPr lang="en-US" altLang="zh-CN" sz="2200" dirty="0">
                <a:solidFill>
                  <a:srgbClr val="34495E"/>
                </a:solidFill>
                <a:latin typeface="Source Sans Pro" panose="020B0604020202020204" pitchFamily="34" charset="0"/>
              </a:rPr>
              <a:t>, </a:t>
            </a:r>
            <a:r>
              <a:rPr lang="en-US" altLang="zh-CN" sz="2200" dirty="0" err="1">
                <a:solidFill>
                  <a:srgbClr val="34495E"/>
                </a:solidFill>
                <a:latin typeface="Source Sans Pro" panose="020B0604020202020204" pitchFamily="34" charset="0"/>
              </a:rPr>
              <a:t>RealBoost</a:t>
            </a:r>
            <a:r>
              <a:rPr lang="en-US" altLang="zh-CN" sz="2200" dirty="0">
                <a:solidFill>
                  <a:srgbClr val="34495E"/>
                </a:solidFill>
                <a:latin typeface="Source Sans Pro" panose="020B0604020202020204" pitchFamily="34" charset="0"/>
              </a:rPr>
              <a:t>, </a:t>
            </a:r>
            <a:r>
              <a:rPr lang="en-US" altLang="zh-CN" sz="2200" dirty="0" err="1">
                <a:solidFill>
                  <a:srgbClr val="34495E"/>
                </a:solidFill>
                <a:latin typeface="Source Sans Pro" panose="020B0604020202020204" pitchFamily="34" charset="0"/>
              </a:rPr>
              <a:t>RobustBoost</a:t>
            </a:r>
            <a:r>
              <a:rPr lang="zh-CN" altLang="en-US" sz="2200" dirty="0">
                <a:solidFill>
                  <a:srgbClr val="34495E"/>
                </a:solidFill>
                <a:latin typeface="Source Sans Pro" panose="020B0604020202020204" pitchFamily="34" charset="0"/>
              </a:rPr>
              <a:t>等</a:t>
            </a:r>
            <a:endParaRPr lang="en-US" altLang="zh-CN" sz="2200" dirty="0">
              <a:solidFill>
                <a:srgbClr val="34495E"/>
              </a:solidFill>
              <a:latin typeface="Source Sans Pro" panose="020B0604020202020204" pitchFamily="34" charset="0"/>
            </a:endParaRPr>
          </a:p>
        </p:txBody>
      </p:sp>
      <p:pic>
        <p:nvPicPr>
          <p:cNvPr id="5" name="图片 4">
            <a:extLst>
              <a:ext uri="{FF2B5EF4-FFF2-40B4-BE49-F238E27FC236}">
                <a16:creationId xmlns:a16="http://schemas.microsoft.com/office/drawing/2014/main" id="{7054CFD3-BB6E-4542-83A4-B6F69B7F6AE7}"/>
              </a:ext>
            </a:extLst>
          </p:cNvPr>
          <p:cNvPicPr>
            <a:picLocks noChangeAspect="1"/>
          </p:cNvPicPr>
          <p:nvPr/>
        </p:nvPicPr>
        <p:blipFill>
          <a:blip r:embed="rId4"/>
          <a:stretch>
            <a:fillRect/>
          </a:stretch>
        </p:blipFill>
        <p:spPr>
          <a:xfrm>
            <a:off x="2775731" y="2509551"/>
            <a:ext cx="6640538" cy="3027834"/>
          </a:xfrm>
          <a:prstGeom prst="rect">
            <a:avLst/>
          </a:prstGeom>
        </p:spPr>
      </p:pic>
      <p:sp>
        <p:nvSpPr>
          <p:cNvPr id="12" name="文本框 11">
            <a:extLst>
              <a:ext uri="{FF2B5EF4-FFF2-40B4-BE49-F238E27FC236}">
                <a16:creationId xmlns:a16="http://schemas.microsoft.com/office/drawing/2014/main" id="{E3E1A0A9-471A-4F3D-99DC-B8A640051049}"/>
              </a:ext>
            </a:extLst>
          </p:cNvPr>
          <p:cNvSpPr txBox="1"/>
          <p:nvPr/>
        </p:nvSpPr>
        <p:spPr>
          <a:xfrm>
            <a:off x="3927622" y="2112592"/>
            <a:ext cx="3533693" cy="400110"/>
          </a:xfrm>
          <a:prstGeom prst="rect">
            <a:avLst/>
          </a:prstGeom>
          <a:noFill/>
        </p:spPr>
        <p:txBody>
          <a:bodyPr wrap="square">
            <a:spAutoFit/>
          </a:bodyPr>
          <a:lstStyle/>
          <a:p>
            <a:r>
              <a:rPr lang="en-US" altLang="zh-CN" sz="2000" b="1" dirty="0">
                <a:solidFill>
                  <a:srgbClr val="34495E"/>
                </a:solidFill>
                <a:latin typeface="Source Sans Pro" panose="020B0604020202020204" pitchFamily="34" charset="0"/>
              </a:rPr>
              <a:t>A general boosting procedure</a:t>
            </a:r>
            <a:endParaRPr lang="zh-CN" altLang="en-US" sz="2000" b="1" dirty="0"/>
          </a:p>
        </p:txBody>
      </p:sp>
      <p:sp>
        <p:nvSpPr>
          <p:cNvPr id="14" name="文本框 13">
            <a:extLst>
              <a:ext uri="{FF2B5EF4-FFF2-40B4-BE49-F238E27FC236}">
                <a16:creationId xmlns:a16="http://schemas.microsoft.com/office/drawing/2014/main" id="{A6543958-0AA2-4224-91A2-35BC0FE04ECF}"/>
              </a:ext>
            </a:extLst>
          </p:cNvPr>
          <p:cNvSpPr txBox="1"/>
          <p:nvPr/>
        </p:nvSpPr>
        <p:spPr>
          <a:xfrm>
            <a:off x="381049" y="5306552"/>
            <a:ext cx="860745" cy="461665"/>
          </a:xfrm>
          <a:prstGeom prst="rect">
            <a:avLst/>
          </a:prstGeom>
          <a:noFill/>
        </p:spPr>
        <p:txBody>
          <a:bodyPr wrap="square" rtlCol="0">
            <a:spAutoFit/>
          </a:bodyPr>
          <a:lstStyle/>
          <a:p>
            <a:pPr algn="just" fontAlgn="auto">
              <a:extLst>
                <a:ext uri="{35155182-B16C-46BC-9424-99874614C6A1}">
                  <wpsdc:indentchars xmlns="" xmlns:wpsdc="http://www.wps.cn/officeDocument/2017/drawingmlCustomData" val="200" checksum="282533468"/>
                </a:ext>
              </a:extLst>
            </a:pPr>
            <a:r>
              <a:rPr lang="zh-CN" altLang="en-US" sz="2400" dirty="0">
                <a:solidFill>
                  <a:schemeClr val="tx2"/>
                </a:solidFill>
                <a:latin typeface="+mj-ea"/>
                <a:ea typeface="+mj-ea"/>
              </a:rPr>
              <a:t>例如</a:t>
            </a:r>
          </a:p>
        </p:txBody>
      </p:sp>
    </p:spTree>
    <p:custDataLst>
      <p:tags r:id="rId1"/>
    </p:custDataLst>
    <p:extLst>
      <p:ext uri="{BB962C8B-B14F-4D97-AF65-F5344CB8AC3E}">
        <p14:creationId xmlns:p14="http://schemas.microsoft.com/office/powerpoint/2010/main" val="15248420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en-US" altLang="zh-CN" dirty="0"/>
              <a:t>AdaBoost</a:t>
            </a:r>
            <a:r>
              <a:rPr lang="zh-CN" altLang="en-US" dirty="0"/>
              <a:t>分析</a:t>
            </a:r>
          </a:p>
        </p:txBody>
      </p:sp>
      <p:cxnSp>
        <p:nvCxnSpPr>
          <p:cNvPr id="13" name="直接连接符 12">
            <a:extLst>
              <a:ext uri="{FF2B5EF4-FFF2-40B4-BE49-F238E27FC236}">
                <a16:creationId xmlns:a16="http://schemas.microsoft.com/office/drawing/2014/main" id="{7A51B91E-A968-455D-8924-5AF42430A4B2}"/>
              </a:ext>
            </a:extLst>
          </p:cNvPr>
          <p:cNvCxnSpPr>
            <a:cxnSpLocks/>
          </p:cNvCxnSpPr>
          <p:nvPr/>
        </p:nvCxnSpPr>
        <p:spPr>
          <a:xfrm>
            <a:off x="606000" y="2015593"/>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74" name="文本框 73">
            <a:extLst>
              <a:ext uri="{FF2B5EF4-FFF2-40B4-BE49-F238E27FC236}">
                <a16:creationId xmlns:a16="http://schemas.microsoft.com/office/drawing/2014/main" id="{A47AFCC5-B377-49DF-99EF-EF142CFE9EA2}"/>
              </a:ext>
            </a:extLst>
          </p:cNvPr>
          <p:cNvSpPr txBox="1"/>
          <p:nvPr/>
        </p:nvSpPr>
        <p:spPr>
          <a:xfrm>
            <a:off x="515938" y="1385739"/>
            <a:ext cx="3869796" cy="605166"/>
          </a:xfrm>
          <a:prstGeom prst="rect">
            <a:avLst/>
          </a:prstGeom>
          <a:noFill/>
        </p:spPr>
        <p:txBody>
          <a:bodyPr wrap="square" rtlCol="0">
            <a:spAutoFit/>
          </a:bodyPr>
          <a:lstStyle/>
          <a:p>
            <a:pPr algn="just">
              <a:lnSpc>
                <a:spcPct val="130000"/>
              </a:lnSpc>
            </a:pPr>
            <a:r>
              <a:rPr lang="en-US" altLang="zh-CN" sz="2800" dirty="0">
                <a:gradFill>
                  <a:gsLst>
                    <a:gs pos="100000">
                      <a:schemeClr val="accent4"/>
                    </a:gs>
                    <a:gs pos="23000">
                      <a:schemeClr val="accent1">
                        <a:alpha val="95000"/>
                      </a:schemeClr>
                    </a:gs>
                  </a:gsLst>
                  <a:lin ang="2700000" scaled="1"/>
                </a:gradFill>
                <a:latin typeface="+mj-lt"/>
                <a:ea typeface="+mj-ea"/>
              </a:rPr>
              <a:t>AdaBoost</a:t>
            </a:r>
            <a:r>
              <a:rPr lang="zh-CN" altLang="en-US" sz="2800" dirty="0">
                <a:gradFill>
                  <a:gsLst>
                    <a:gs pos="100000">
                      <a:schemeClr val="accent4"/>
                    </a:gs>
                    <a:gs pos="23000">
                      <a:schemeClr val="accent1">
                        <a:alpha val="95000"/>
                      </a:schemeClr>
                    </a:gs>
                  </a:gsLst>
                  <a:lin ang="2700000" scaled="1"/>
                </a:gradFill>
                <a:latin typeface="+mj-lt"/>
                <a:ea typeface="+mj-ea"/>
              </a:rPr>
              <a:t>的特点</a:t>
            </a:r>
            <a:endParaRPr lang="en-US" altLang="zh-CN" sz="2800" dirty="0">
              <a:gradFill>
                <a:gsLst>
                  <a:gs pos="100000">
                    <a:schemeClr val="accent4"/>
                  </a:gs>
                  <a:gs pos="23000">
                    <a:schemeClr val="accent1">
                      <a:alpha val="95000"/>
                    </a:schemeClr>
                  </a:gs>
                </a:gsLst>
                <a:lin ang="2700000" scaled="1"/>
              </a:gradFill>
              <a:latin typeface="+mj-lt"/>
              <a:ea typeface="+mj-ea"/>
            </a:endParaRPr>
          </a:p>
        </p:txBody>
      </p:sp>
      <p:sp>
        <p:nvSpPr>
          <p:cNvPr id="7" name="文本框 6">
            <a:extLst>
              <a:ext uri="{FF2B5EF4-FFF2-40B4-BE49-F238E27FC236}">
                <a16:creationId xmlns:a16="http://schemas.microsoft.com/office/drawing/2014/main" id="{3C9B9034-140B-4F6C-AE1B-C5C72A76D42C}"/>
              </a:ext>
            </a:extLst>
          </p:cNvPr>
          <p:cNvSpPr txBox="1"/>
          <p:nvPr/>
        </p:nvSpPr>
        <p:spPr>
          <a:xfrm>
            <a:off x="515935" y="2115742"/>
            <a:ext cx="3250521" cy="461665"/>
          </a:xfrm>
          <a:prstGeom prst="rect">
            <a:avLst/>
          </a:prstGeom>
          <a:noFill/>
        </p:spPr>
        <p:txBody>
          <a:bodyPr wrap="square" rtlCol="0">
            <a:spAutoFit/>
          </a:bodyPr>
          <a:lstStyle/>
          <a:p>
            <a:pPr algn="just" fontAlgn="auto">
              <a:extLst>
                <a:ext uri="{35155182-B16C-46BC-9424-99874614C6A1}">
                  <wpsdc:indentchars xmlns="" xmlns:wpsdc="http://www.wps.cn/officeDocument/2017/drawingmlCustomData" val="200" checksum="282533468"/>
                </a:ext>
              </a:extLst>
            </a:pPr>
            <a:r>
              <a:rPr lang="zh-CN" altLang="en-US" sz="2400" dirty="0">
                <a:solidFill>
                  <a:schemeClr val="tx2"/>
                </a:solidFill>
                <a:latin typeface="+mj-ea"/>
                <a:ea typeface="+mj-ea"/>
              </a:rPr>
              <a:t>③ 理论保证</a:t>
            </a:r>
          </a:p>
        </p:txBody>
      </p:sp>
      <p:pic>
        <p:nvPicPr>
          <p:cNvPr id="10" name="图片 9">
            <a:extLst>
              <a:ext uri="{FF2B5EF4-FFF2-40B4-BE49-F238E27FC236}">
                <a16:creationId xmlns:a16="http://schemas.microsoft.com/office/drawing/2014/main" id="{72E4BF21-C369-4B4B-83ED-43A4A7C1A2A2}"/>
              </a:ext>
            </a:extLst>
          </p:cNvPr>
          <p:cNvPicPr>
            <a:picLocks noChangeAspect="1"/>
          </p:cNvPicPr>
          <p:nvPr/>
        </p:nvPicPr>
        <p:blipFill>
          <a:blip r:embed="rId4"/>
          <a:stretch>
            <a:fillRect/>
          </a:stretch>
        </p:blipFill>
        <p:spPr>
          <a:xfrm>
            <a:off x="1779770" y="3389152"/>
            <a:ext cx="8632458" cy="1013674"/>
          </a:xfrm>
          <a:prstGeom prst="rect">
            <a:avLst/>
          </a:prstGeom>
        </p:spPr>
      </p:pic>
      <mc:AlternateContent xmlns:mc="http://schemas.openxmlformats.org/markup-compatibility/2006" xmlns:a14="http://schemas.microsoft.com/office/drawing/2010/main">
        <mc:Choice Requires="a14">
          <p:sp>
            <p:nvSpPr>
              <p:cNvPr id="16" name="文本框 15">
                <a:extLst>
                  <a:ext uri="{FF2B5EF4-FFF2-40B4-BE49-F238E27FC236}">
                    <a16:creationId xmlns:a16="http://schemas.microsoft.com/office/drawing/2014/main" id="{3DD1EABD-E968-45DC-B7BE-B8C37CDE279B}"/>
                  </a:ext>
                </a:extLst>
              </p:cNvPr>
              <p:cNvSpPr txBox="1"/>
              <p:nvPr/>
            </p:nvSpPr>
            <p:spPr>
              <a:xfrm>
                <a:off x="1838959" y="2815089"/>
                <a:ext cx="8514080" cy="524503"/>
              </a:xfrm>
              <a:prstGeom prst="rect">
                <a:avLst/>
              </a:prstGeom>
              <a:noFill/>
            </p:spPr>
            <p:txBody>
              <a:bodyPr wrap="square">
                <a:spAutoFit/>
              </a:bodyPr>
              <a:lstStyle/>
              <a:p>
                <a:r>
                  <a:rPr lang="en-US" altLang="zh-CN" sz="2800" dirty="0">
                    <a:solidFill>
                      <a:srgbClr val="34495E"/>
                    </a:solidFill>
                    <a:latin typeface="Source Sans Pro" panose="020B0604020202020204" pitchFamily="34" charset="0"/>
                  </a:rPr>
                  <a:t>Freund</a:t>
                </a:r>
                <a:r>
                  <a:rPr lang="zh-CN" altLang="en-US" sz="2800" dirty="0">
                    <a:solidFill>
                      <a:srgbClr val="34495E"/>
                    </a:solidFill>
                    <a:latin typeface="Source Sans Pro" panose="020B0604020202020204" pitchFamily="34" charset="0"/>
                  </a:rPr>
                  <a:t>和</a:t>
                </a:r>
                <a:r>
                  <a:rPr lang="en-US" altLang="zh-CN" sz="2800" dirty="0" err="1">
                    <a:solidFill>
                      <a:srgbClr val="34495E"/>
                    </a:solidFill>
                    <a:latin typeface="Source Sans Pro" panose="020B0604020202020204" pitchFamily="34" charset="0"/>
                  </a:rPr>
                  <a:t>Schapire</a:t>
                </a:r>
                <a:r>
                  <a:rPr lang="zh-CN" altLang="en-US" sz="2800" dirty="0">
                    <a:solidFill>
                      <a:srgbClr val="34495E"/>
                    </a:solidFill>
                    <a:latin typeface="Source Sans Pro" panose="020B0604020202020204" pitchFamily="34" charset="0"/>
                  </a:rPr>
                  <a:t>证明了</a:t>
                </a:r>
                <a:r>
                  <a:rPr lang="en-US" altLang="zh-CN" sz="2800" dirty="0">
                    <a:solidFill>
                      <a:srgbClr val="34495E"/>
                    </a:solidFill>
                    <a:latin typeface="Source Sans Pro" panose="020B0604020202020204" pitchFamily="34" charset="0"/>
                  </a:rPr>
                  <a:t>AdaBoost</a:t>
                </a:r>
                <a:r>
                  <a:rPr lang="zh-CN" altLang="en-US" sz="2800" dirty="0">
                    <a:solidFill>
                      <a:srgbClr val="34495E"/>
                    </a:solidFill>
                    <a:latin typeface="Source Sans Pro" panose="020B0604020202020204" pitchFamily="34" charset="0"/>
                  </a:rPr>
                  <a:t>的训练误差率</a:t>
                </a:r>
                <a14:m>
                  <m:oMath xmlns:m="http://schemas.openxmlformats.org/officeDocument/2006/math">
                    <m:r>
                      <m:rPr>
                        <m:sty m:val="p"/>
                      </m:rPr>
                      <a:rPr lang="el-GR" altLang="zh-CN" sz="2800">
                        <a:solidFill>
                          <a:srgbClr val="34495E"/>
                        </a:solidFill>
                        <a:latin typeface="Cambria Math" panose="02040503050406030204" pitchFamily="18" charset="0"/>
                      </a:rPr>
                      <m:t>ϵ</m:t>
                    </m:r>
                    <m:r>
                      <a:rPr lang="zh-CN" altLang="en-US" sz="2800">
                        <a:solidFill>
                          <a:srgbClr val="34495E"/>
                        </a:solidFill>
                        <a:latin typeface="Cambria Math" panose="02040503050406030204" pitchFamily="18" charset="0"/>
                      </a:rPr>
                      <m:t>范围</m:t>
                    </m:r>
                  </m:oMath>
                </a14:m>
                <a:endParaRPr lang="zh-CN" altLang="en-US" sz="2800" dirty="0">
                  <a:solidFill>
                    <a:srgbClr val="34495E"/>
                  </a:solidFill>
                  <a:latin typeface="Source Sans Pro" panose="020B0604020202020204" pitchFamily="34" charset="0"/>
                </a:endParaRPr>
              </a:p>
            </p:txBody>
          </p:sp>
        </mc:Choice>
        <mc:Fallback xmlns="">
          <p:sp>
            <p:nvSpPr>
              <p:cNvPr id="16" name="文本框 15">
                <a:extLst>
                  <a:ext uri="{FF2B5EF4-FFF2-40B4-BE49-F238E27FC236}">
                    <a16:creationId xmlns:a16="http://schemas.microsoft.com/office/drawing/2014/main" id="{3DD1EABD-E968-45DC-B7BE-B8C37CDE279B}"/>
                  </a:ext>
                </a:extLst>
              </p:cNvPr>
              <p:cNvSpPr txBox="1">
                <a:spLocks noRot="1" noChangeAspect="1" noMove="1" noResize="1" noEditPoints="1" noAdjustHandles="1" noChangeArrowheads="1" noChangeShapeType="1" noTextEdit="1"/>
              </p:cNvSpPr>
              <p:nvPr/>
            </p:nvSpPr>
            <p:spPr>
              <a:xfrm>
                <a:off x="1838959" y="2815089"/>
                <a:ext cx="8514080" cy="524503"/>
              </a:xfrm>
              <a:prstGeom prst="rect">
                <a:avLst/>
              </a:prstGeom>
              <a:blipFill>
                <a:blip r:embed="rId5"/>
                <a:stretch>
                  <a:fillRect l="-1504" t="-12791" b="-32558"/>
                </a:stretch>
              </a:blipFill>
            </p:spPr>
            <p:txBody>
              <a:bodyPr/>
              <a:lstStyle/>
              <a:p>
                <a:r>
                  <a:rPr lang="zh-CN" altLang="en-US">
                    <a:noFill/>
                  </a:rPr>
                  <a:t> </a:t>
                </a:r>
              </a:p>
            </p:txBody>
          </p:sp>
        </mc:Fallback>
      </mc:AlternateContent>
      <p:pic>
        <p:nvPicPr>
          <p:cNvPr id="17" name="图片 16">
            <a:extLst>
              <a:ext uri="{FF2B5EF4-FFF2-40B4-BE49-F238E27FC236}">
                <a16:creationId xmlns:a16="http://schemas.microsoft.com/office/drawing/2014/main" id="{FC1EB00F-A325-4E6B-BD40-BE4DDB72525B}"/>
              </a:ext>
            </a:extLst>
          </p:cNvPr>
          <p:cNvPicPr>
            <a:picLocks noChangeAspect="1"/>
          </p:cNvPicPr>
          <p:nvPr/>
        </p:nvPicPr>
        <p:blipFill>
          <a:blip r:embed="rId6"/>
          <a:stretch>
            <a:fillRect/>
          </a:stretch>
        </p:blipFill>
        <p:spPr>
          <a:xfrm>
            <a:off x="2141195" y="4495348"/>
            <a:ext cx="2020198" cy="401743"/>
          </a:xfrm>
          <a:prstGeom prst="rect">
            <a:avLst/>
          </a:prstGeom>
        </p:spPr>
      </p:pic>
      <p:sp>
        <p:nvSpPr>
          <p:cNvPr id="20" name="文本框 19">
            <a:extLst>
              <a:ext uri="{FF2B5EF4-FFF2-40B4-BE49-F238E27FC236}">
                <a16:creationId xmlns:a16="http://schemas.microsoft.com/office/drawing/2014/main" id="{2E697D13-1DDA-4E6F-810C-524356DB5D58}"/>
              </a:ext>
            </a:extLst>
          </p:cNvPr>
          <p:cNvSpPr txBox="1"/>
          <p:nvPr/>
        </p:nvSpPr>
        <p:spPr>
          <a:xfrm>
            <a:off x="1398692" y="4502976"/>
            <a:ext cx="880534" cy="461665"/>
          </a:xfrm>
          <a:prstGeom prst="rect">
            <a:avLst/>
          </a:prstGeom>
          <a:noFill/>
        </p:spPr>
        <p:txBody>
          <a:bodyPr wrap="square">
            <a:spAutoFit/>
          </a:bodyPr>
          <a:lstStyle/>
          <a:p>
            <a:r>
              <a:rPr lang="zh-CN" altLang="en-US" sz="2400" dirty="0">
                <a:solidFill>
                  <a:srgbClr val="34495E"/>
                </a:solidFill>
                <a:latin typeface="Source Sans Pro" panose="020B0604020202020204" pitchFamily="34" charset="0"/>
              </a:rPr>
              <a:t>其中</a:t>
            </a:r>
            <a:endParaRPr lang="zh-CN" altLang="en-US" sz="2400" dirty="0"/>
          </a:p>
        </p:txBody>
      </p:sp>
      <p:pic>
        <p:nvPicPr>
          <p:cNvPr id="4" name="图片 3">
            <a:extLst>
              <a:ext uri="{FF2B5EF4-FFF2-40B4-BE49-F238E27FC236}">
                <a16:creationId xmlns:a16="http://schemas.microsoft.com/office/drawing/2014/main" id="{F75C5FC4-A1AB-438C-B3A1-7CF90F429A36}"/>
              </a:ext>
            </a:extLst>
          </p:cNvPr>
          <p:cNvPicPr>
            <a:picLocks noChangeAspect="1"/>
          </p:cNvPicPr>
          <p:nvPr/>
        </p:nvPicPr>
        <p:blipFill>
          <a:blip r:embed="rId7"/>
          <a:stretch>
            <a:fillRect/>
          </a:stretch>
        </p:blipFill>
        <p:spPr>
          <a:xfrm>
            <a:off x="7506334" y="5048751"/>
            <a:ext cx="1061932" cy="446258"/>
          </a:xfrm>
          <a:prstGeom prst="rect">
            <a:avLst/>
          </a:prstGeom>
        </p:spPr>
      </p:pic>
      <p:sp>
        <p:nvSpPr>
          <p:cNvPr id="14" name="文本框 13">
            <a:extLst>
              <a:ext uri="{FF2B5EF4-FFF2-40B4-BE49-F238E27FC236}">
                <a16:creationId xmlns:a16="http://schemas.microsoft.com/office/drawing/2014/main" id="{AB789640-815C-46C2-AA83-39572DAA691D}"/>
              </a:ext>
            </a:extLst>
          </p:cNvPr>
          <p:cNvSpPr txBox="1"/>
          <p:nvPr/>
        </p:nvSpPr>
        <p:spPr>
          <a:xfrm>
            <a:off x="1686558" y="5064791"/>
            <a:ext cx="8514080" cy="524503"/>
          </a:xfrm>
          <a:prstGeom prst="rect">
            <a:avLst/>
          </a:prstGeom>
          <a:noFill/>
        </p:spPr>
        <p:txBody>
          <a:bodyPr wrap="square">
            <a:spAutoFit/>
          </a:bodyPr>
          <a:lstStyle/>
          <a:p>
            <a:r>
              <a:rPr lang="zh-CN" altLang="en-US" sz="2800" dirty="0">
                <a:solidFill>
                  <a:srgbClr val="34495E"/>
                </a:solidFill>
                <a:latin typeface="Source Sans Pro" panose="020B0604020202020204" pitchFamily="34" charset="0"/>
              </a:rPr>
              <a:t>且泛化误差（测试集上误差）不超过</a:t>
            </a:r>
          </a:p>
        </p:txBody>
      </p:sp>
    </p:spTree>
    <p:custDataLst>
      <p:tags r:id="rId1"/>
    </p:custDataLst>
    <p:extLst>
      <p:ext uri="{BB962C8B-B14F-4D97-AF65-F5344CB8AC3E}">
        <p14:creationId xmlns:p14="http://schemas.microsoft.com/office/powerpoint/2010/main" val="39070650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en-US" altLang="zh-CN" dirty="0"/>
              <a:t>AdaBoost</a:t>
            </a:r>
            <a:r>
              <a:rPr lang="zh-CN" altLang="en-US" dirty="0"/>
              <a:t>分析</a:t>
            </a:r>
          </a:p>
        </p:txBody>
      </p:sp>
      <p:cxnSp>
        <p:nvCxnSpPr>
          <p:cNvPr id="13" name="直接连接符 12">
            <a:extLst>
              <a:ext uri="{FF2B5EF4-FFF2-40B4-BE49-F238E27FC236}">
                <a16:creationId xmlns:a16="http://schemas.microsoft.com/office/drawing/2014/main" id="{7A51B91E-A968-455D-8924-5AF42430A4B2}"/>
              </a:ext>
            </a:extLst>
          </p:cNvPr>
          <p:cNvCxnSpPr>
            <a:cxnSpLocks/>
          </p:cNvCxnSpPr>
          <p:nvPr/>
        </p:nvCxnSpPr>
        <p:spPr>
          <a:xfrm>
            <a:off x="606000" y="2015593"/>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74" name="文本框 73">
            <a:extLst>
              <a:ext uri="{FF2B5EF4-FFF2-40B4-BE49-F238E27FC236}">
                <a16:creationId xmlns:a16="http://schemas.microsoft.com/office/drawing/2014/main" id="{A47AFCC5-B377-49DF-99EF-EF142CFE9EA2}"/>
              </a:ext>
            </a:extLst>
          </p:cNvPr>
          <p:cNvSpPr txBox="1"/>
          <p:nvPr/>
        </p:nvSpPr>
        <p:spPr>
          <a:xfrm>
            <a:off x="515938" y="1385739"/>
            <a:ext cx="3869796" cy="605166"/>
          </a:xfrm>
          <a:prstGeom prst="rect">
            <a:avLst/>
          </a:prstGeom>
          <a:noFill/>
        </p:spPr>
        <p:txBody>
          <a:bodyPr wrap="square" rtlCol="0">
            <a:spAutoFit/>
          </a:bodyPr>
          <a:lstStyle/>
          <a:p>
            <a:pPr algn="just">
              <a:lnSpc>
                <a:spcPct val="130000"/>
              </a:lnSpc>
            </a:pPr>
            <a:r>
              <a:rPr lang="en-US" altLang="zh-CN" sz="2800" dirty="0">
                <a:gradFill>
                  <a:gsLst>
                    <a:gs pos="100000">
                      <a:schemeClr val="accent4"/>
                    </a:gs>
                    <a:gs pos="23000">
                      <a:schemeClr val="accent1">
                        <a:alpha val="95000"/>
                      </a:schemeClr>
                    </a:gs>
                  </a:gsLst>
                  <a:lin ang="2700000" scaled="1"/>
                </a:gradFill>
                <a:latin typeface="+mj-lt"/>
                <a:ea typeface="+mj-ea"/>
              </a:rPr>
              <a:t>AdaBoost</a:t>
            </a:r>
            <a:r>
              <a:rPr lang="zh-CN" altLang="en-US" sz="2800" dirty="0">
                <a:gradFill>
                  <a:gsLst>
                    <a:gs pos="100000">
                      <a:schemeClr val="accent4"/>
                    </a:gs>
                    <a:gs pos="23000">
                      <a:schemeClr val="accent1">
                        <a:alpha val="95000"/>
                      </a:schemeClr>
                    </a:gs>
                  </a:gsLst>
                  <a:lin ang="2700000" scaled="1"/>
                </a:gradFill>
                <a:latin typeface="+mj-lt"/>
                <a:ea typeface="+mj-ea"/>
              </a:rPr>
              <a:t>的特点</a:t>
            </a:r>
            <a:endParaRPr lang="en-US" altLang="zh-CN" sz="2800" dirty="0">
              <a:gradFill>
                <a:gsLst>
                  <a:gs pos="100000">
                    <a:schemeClr val="accent4"/>
                  </a:gs>
                  <a:gs pos="23000">
                    <a:schemeClr val="accent1">
                      <a:alpha val="95000"/>
                    </a:schemeClr>
                  </a:gs>
                </a:gsLst>
                <a:lin ang="2700000" scaled="1"/>
              </a:gradFill>
              <a:latin typeface="+mj-lt"/>
              <a:ea typeface="+mj-ea"/>
            </a:endParaRPr>
          </a:p>
        </p:txBody>
      </p:sp>
      <p:sp>
        <p:nvSpPr>
          <p:cNvPr id="12" name="文本框 11">
            <a:extLst>
              <a:ext uri="{FF2B5EF4-FFF2-40B4-BE49-F238E27FC236}">
                <a16:creationId xmlns:a16="http://schemas.microsoft.com/office/drawing/2014/main" id="{BE871C3A-02E8-4C03-B881-C5DB93538848}"/>
              </a:ext>
            </a:extLst>
          </p:cNvPr>
          <p:cNvSpPr txBox="1"/>
          <p:nvPr/>
        </p:nvSpPr>
        <p:spPr>
          <a:xfrm>
            <a:off x="515936" y="2115742"/>
            <a:ext cx="741680" cy="400110"/>
          </a:xfrm>
          <a:prstGeom prst="rect">
            <a:avLst/>
          </a:prstGeom>
          <a:noFill/>
        </p:spPr>
        <p:txBody>
          <a:bodyPr wrap="square" rtlCol="0">
            <a:spAutoFit/>
          </a:bodyPr>
          <a:lstStyle/>
          <a:p>
            <a:pPr algn="just" fontAlgn="auto">
              <a:extLst>
                <a:ext uri="{35155182-B16C-46BC-9424-99874614C6A1}">
                  <wpsdc:indentchars xmlns="" xmlns:wpsdc="http://www.wps.cn/officeDocument/2017/drawingmlCustomData" val="200" checksum="282533468"/>
                </a:ext>
              </a:extLst>
            </a:pPr>
            <a:r>
              <a:rPr lang="zh-CN" altLang="en-US" sz="2000" dirty="0">
                <a:solidFill>
                  <a:schemeClr val="tx2"/>
                </a:solidFill>
                <a:latin typeface="+mj-ea"/>
                <a:ea typeface="+mj-ea"/>
              </a:rPr>
              <a:t>优点</a:t>
            </a:r>
          </a:p>
        </p:txBody>
      </p:sp>
      <p:sp>
        <p:nvSpPr>
          <p:cNvPr id="14" name="文本框 13">
            <a:extLst>
              <a:ext uri="{FF2B5EF4-FFF2-40B4-BE49-F238E27FC236}">
                <a16:creationId xmlns:a16="http://schemas.microsoft.com/office/drawing/2014/main" id="{2679B5FF-BAAE-4065-8788-56AC0FC2D525}"/>
              </a:ext>
            </a:extLst>
          </p:cNvPr>
          <p:cNvSpPr txBox="1"/>
          <p:nvPr/>
        </p:nvSpPr>
        <p:spPr>
          <a:xfrm>
            <a:off x="515937" y="2586839"/>
            <a:ext cx="4970464" cy="3875805"/>
          </a:xfrm>
          <a:prstGeom prst="rect">
            <a:avLst/>
          </a:prstGeom>
          <a:noFill/>
        </p:spPr>
        <p:txBody>
          <a:bodyPr wrap="square" rtlCol="0">
            <a:spAutoFit/>
          </a:bodyPr>
          <a:lstStyle>
            <a:defPPr>
              <a:defRPr lang="zh-CN"/>
            </a:defPPr>
            <a:lvl1pPr algn="just" fontAlgn="auto">
              <a:lnSpc>
                <a:spcPct val="130000"/>
              </a:lnSpc>
              <a:defRPr sz="2000">
                <a:solidFill>
                  <a:schemeClr val="tx2"/>
                </a:solidFill>
              </a:defRPr>
              <a:extLst>
                <a:ext uri="{35155182-B16C-46BC-9424-99874614C6A1}">
                  <wpsdc:indentchars xmlns="" xmlns:wpsdc="http://www.wps.cn/officeDocument/2017/drawingmlCustomData" val="200" checksum="282533468"/>
                </a:ext>
              </a:extLst>
            </a:lvl1pPr>
          </a:lstStyle>
          <a:p>
            <a:pPr marL="342900" indent="-342900">
              <a:spcBef>
                <a:spcPts val="600"/>
              </a:spcBef>
              <a:buFont typeface="Arial" panose="020B0604020202020204" pitchFamily="34" charset="0"/>
              <a:buChar char="•"/>
            </a:pPr>
            <a:r>
              <a:rPr lang="zh-CN" altLang="en-US" sz="2400" dirty="0">
                <a:solidFill>
                  <a:srgbClr val="34495E"/>
                </a:solidFill>
                <a:latin typeface="Source Sans Pro" panose="020B0604020202020204" pitchFamily="34" charset="0"/>
              </a:rPr>
              <a:t>结构简单、解释强</a:t>
            </a:r>
            <a:endParaRPr lang="en-US" altLang="zh-CN" sz="2400" dirty="0">
              <a:solidFill>
                <a:srgbClr val="34495E"/>
              </a:solidFill>
              <a:latin typeface="Source Sans Pro" panose="020B0604020202020204" pitchFamily="34" charset="0"/>
            </a:endParaRPr>
          </a:p>
          <a:p>
            <a:pPr marL="342900" indent="-342900">
              <a:spcBef>
                <a:spcPts val="600"/>
              </a:spcBef>
              <a:buFont typeface="Arial" panose="020B0604020202020204" pitchFamily="34" charset="0"/>
              <a:buChar char="•"/>
            </a:pPr>
            <a:r>
              <a:rPr lang="zh-CN" altLang="en-US" sz="2400" dirty="0">
                <a:solidFill>
                  <a:srgbClr val="34495E"/>
                </a:solidFill>
                <a:latin typeface="Source Sans Pro" panose="020B0604020202020204" pitchFamily="34" charset="0"/>
              </a:rPr>
              <a:t>高精度</a:t>
            </a:r>
            <a:endParaRPr lang="en-US" altLang="zh-CN" sz="2400" dirty="0">
              <a:solidFill>
                <a:srgbClr val="34495E"/>
              </a:solidFill>
              <a:latin typeface="Source Sans Pro" panose="020B0604020202020204" pitchFamily="34" charset="0"/>
            </a:endParaRPr>
          </a:p>
          <a:p>
            <a:pPr marL="342900" indent="-342900">
              <a:spcBef>
                <a:spcPts val="600"/>
              </a:spcBef>
              <a:buFont typeface="Arial" panose="020B0604020202020204" pitchFamily="34" charset="0"/>
              <a:buChar char="•"/>
            </a:pPr>
            <a:r>
              <a:rPr lang="zh-CN" altLang="en-US" sz="2400" dirty="0">
                <a:solidFill>
                  <a:srgbClr val="34495E"/>
                </a:solidFill>
                <a:latin typeface="Source Sans Pro" panose="020B0604020202020204" pitchFamily="34" charset="0"/>
              </a:rPr>
              <a:t>可以使用各种方法构建弱分类器</a:t>
            </a:r>
            <a:endParaRPr lang="en-US" altLang="zh-CN" sz="2400" dirty="0">
              <a:solidFill>
                <a:srgbClr val="34495E"/>
              </a:solidFill>
              <a:latin typeface="Source Sans Pro" panose="020B0604020202020204" pitchFamily="34" charset="0"/>
            </a:endParaRPr>
          </a:p>
          <a:p>
            <a:pPr marL="342900" indent="-342900">
              <a:spcBef>
                <a:spcPts val="600"/>
              </a:spcBef>
              <a:buFont typeface="Arial" panose="020B0604020202020204" pitchFamily="34" charset="0"/>
              <a:buChar char="•"/>
            </a:pPr>
            <a:r>
              <a:rPr lang="zh-CN" altLang="en-US" sz="2400" dirty="0">
                <a:solidFill>
                  <a:srgbClr val="34495E"/>
                </a:solidFill>
                <a:latin typeface="Source Sans Pro" panose="020B0604020202020204" pitchFamily="34" charset="0"/>
              </a:rPr>
              <a:t>简单、不需要做特征筛选</a:t>
            </a:r>
            <a:endParaRPr lang="en-US" altLang="zh-CN" sz="2400" dirty="0">
              <a:solidFill>
                <a:srgbClr val="34495E"/>
              </a:solidFill>
              <a:latin typeface="Source Sans Pro" panose="020B0604020202020204" pitchFamily="34" charset="0"/>
            </a:endParaRPr>
          </a:p>
          <a:p>
            <a:pPr marL="342900" indent="-342900">
              <a:spcBef>
                <a:spcPts val="600"/>
              </a:spcBef>
              <a:buFont typeface="Arial" panose="020B0604020202020204" pitchFamily="34" charset="0"/>
              <a:buChar char="•"/>
            </a:pPr>
            <a:r>
              <a:rPr lang="zh-CN" altLang="en-US" sz="2400" dirty="0">
                <a:solidFill>
                  <a:srgbClr val="34495E"/>
                </a:solidFill>
                <a:latin typeface="Source Sans Pro" panose="020B0604020202020204" pitchFamily="34" charset="0"/>
              </a:rPr>
              <a:t>可以处理连续值和离散值</a:t>
            </a:r>
            <a:endParaRPr lang="en-US" altLang="zh-CN" sz="2400" dirty="0">
              <a:solidFill>
                <a:srgbClr val="34495E"/>
              </a:solidFill>
              <a:latin typeface="Source Sans Pro" panose="020B0604020202020204" pitchFamily="34" charset="0"/>
            </a:endParaRPr>
          </a:p>
          <a:p>
            <a:pPr marL="342900" indent="-342900">
              <a:spcBef>
                <a:spcPts val="600"/>
              </a:spcBef>
              <a:buFont typeface="Arial" panose="020B0604020202020204" pitchFamily="34" charset="0"/>
              <a:buChar char="•"/>
            </a:pPr>
            <a:r>
              <a:rPr lang="zh-CN" altLang="en-US" sz="2400" dirty="0">
                <a:solidFill>
                  <a:srgbClr val="34495E"/>
                </a:solidFill>
                <a:latin typeface="Source Sans Pro" panose="020B0604020202020204" pitchFamily="34" charset="0"/>
              </a:rPr>
              <a:t>可以自动调节权重</a:t>
            </a:r>
            <a:endParaRPr lang="en-US" altLang="zh-CN" sz="2400" dirty="0">
              <a:solidFill>
                <a:srgbClr val="34495E"/>
              </a:solidFill>
              <a:latin typeface="Source Sans Pro" panose="020B0604020202020204" pitchFamily="34" charset="0"/>
            </a:endParaRPr>
          </a:p>
          <a:p>
            <a:pPr marL="342900" indent="-342900">
              <a:spcBef>
                <a:spcPts val="600"/>
              </a:spcBef>
              <a:buFont typeface="Arial" panose="020B0604020202020204" pitchFamily="34" charset="0"/>
              <a:buChar char="•"/>
            </a:pPr>
            <a:r>
              <a:rPr lang="zh-CN" altLang="en-US" sz="2400" dirty="0">
                <a:solidFill>
                  <a:srgbClr val="34495E"/>
                </a:solidFill>
                <a:latin typeface="Source Sans Pro" panose="020B0604020202020204" pitchFamily="34" charset="0"/>
              </a:rPr>
              <a:t>不用担心过拟合</a:t>
            </a:r>
            <a:endParaRPr lang="en-US" altLang="zh-CN" sz="2400" dirty="0">
              <a:solidFill>
                <a:srgbClr val="34495E"/>
              </a:solidFill>
              <a:latin typeface="Source Sans Pro" panose="020B0604020202020204" pitchFamily="34" charset="0"/>
            </a:endParaRPr>
          </a:p>
        </p:txBody>
      </p:sp>
      <p:sp>
        <p:nvSpPr>
          <p:cNvPr id="19" name="文本框 18">
            <a:extLst>
              <a:ext uri="{FF2B5EF4-FFF2-40B4-BE49-F238E27FC236}">
                <a16:creationId xmlns:a16="http://schemas.microsoft.com/office/drawing/2014/main" id="{18C4F002-C11C-4F93-8671-829F56872B31}"/>
              </a:ext>
            </a:extLst>
          </p:cNvPr>
          <p:cNvSpPr txBox="1"/>
          <p:nvPr/>
        </p:nvSpPr>
        <p:spPr>
          <a:xfrm>
            <a:off x="6290733" y="2115742"/>
            <a:ext cx="741680" cy="400110"/>
          </a:xfrm>
          <a:prstGeom prst="rect">
            <a:avLst/>
          </a:prstGeom>
          <a:noFill/>
        </p:spPr>
        <p:txBody>
          <a:bodyPr wrap="square" rtlCol="0">
            <a:spAutoFit/>
          </a:bodyPr>
          <a:lstStyle/>
          <a:p>
            <a:pPr algn="just" fontAlgn="auto">
              <a:extLst>
                <a:ext uri="{35155182-B16C-46BC-9424-99874614C6A1}">
                  <wpsdc:indentchars xmlns="" xmlns:wpsdc="http://www.wps.cn/officeDocument/2017/drawingmlCustomData" val="200" checksum="282533468"/>
                </a:ext>
              </a:extLst>
            </a:pPr>
            <a:r>
              <a:rPr lang="zh-CN" altLang="en-US" sz="2000" dirty="0">
                <a:solidFill>
                  <a:schemeClr val="tx2"/>
                </a:solidFill>
                <a:latin typeface="+mj-ea"/>
                <a:ea typeface="+mj-ea"/>
              </a:rPr>
              <a:t>缺点</a:t>
            </a:r>
          </a:p>
        </p:txBody>
      </p:sp>
      <p:sp>
        <p:nvSpPr>
          <p:cNvPr id="22" name="文本框 21">
            <a:extLst>
              <a:ext uri="{FF2B5EF4-FFF2-40B4-BE49-F238E27FC236}">
                <a16:creationId xmlns:a16="http://schemas.microsoft.com/office/drawing/2014/main" id="{D74C0719-FCE8-434E-B744-BD8AC2B547FF}"/>
              </a:ext>
            </a:extLst>
          </p:cNvPr>
          <p:cNvSpPr txBox="1"/>
          <p:nvPr/>
        </p:nvSpPr>
        <p:spPr>
          <a:xfrm>
            <a:off x="6290733" y="2586839"/>
            <a:ext cx="5295267" cy="1647502"/>
          </a:xfrm>
          <a:prstGeom prst="rect">
            <a:avLst/>
          </a:prstGeom>
          <a:noFill/>
        </p:spPr>
        <p:txBody>
          <a:bodyPr wrap="square" rtlCol="0">
            <a:spAutoFit/>
          </a:bodyPr>
          <a:lstStyle>
            <a:defPPr>
              <a:defRPr lang="zh-CN"/>
            </a:defPPr>
            <a:lvl1pPr algn="just" fontAlgn="auto">
              <a:lnSpc>
                <a:spcPct val="130000"/>
              </a:lnSpc>
              <a:defRPr sz="2000">
                <a:solidFill>
                  <a:schemeClr val="tx2"/>
                </a:solidFill>
              </a:defRPr>
              <a:extLst>
                <a:ext uri="{35155182-B16C-46BC-9424-99874614C6A1}">
                  <wpsdc:indentchars xmlns="" xmlns:wpsdc="http://www.wps.cn/officeDocument/2017/drawingmlCustomData" val="200" checksum="282533468"/>
                </a:ext>
              </a:extLst>
            </a:lvl1pPr>
          </a:lstStyle>
          <a:p>
            <a:pPr marL="342900" indent="-342900">
              <a:spcBef>
                <a:spcPts val="600"/>
              </a:spcBef>
              <a:buFont typeface="Arial" panose="020B0604020202020204" pitchFamily="34" charset="0"/>
              <a:buChar char="•"/>
            </a:pPr>
            <a:r>
              <a:rPr lang="zh-CN" altLang="en-US" sz="2400" dirty="0">
                <a:solidFill>
                  <a:srgbClr val="34495E"/>
                </a:solidFill>
                <a:latin typeface="Source Sans Pro" panose="020B0604020202020204" pitchFamily="34" charset="0"/>
              </a:rPr>
              <a:t>容易受到噪声干扰</a:t>
            </a:r>
            <a:endParaRPr lang="en-US" altLang="zh-CN" sz="2400" dirty="0">
              <a:solidFill>
                <a:srgbClr val="34495E"/>
              </a:solidFill>
              <a:latin typeface="Source Sans Pro" panose="020B0604020202020204" pitchFamily="34" charset="0"/>
            </a:endParaRPr>
          </a:p>
          <a:p>
            <a:pPr marL="342900" indent="-342900">
              <a:spcBef>
                <a:spcPts val="600"/>
              </a:spcBef>
              <a:buFont typeface="Arial" panose="020B0604020202020204" pitchFamily="34" charset="0"/>
              <a:buChar char="•"/>
            </a:pPr>
            <a:r>
              <a:rPr lang="zh-CN" altLang="en-US" sz="2400" dirty="0">
                <a:solidFill>
                  <a:srgbClr val="34495E"/>
                </a:solidFill>
                <a:latin typeface="Source Sans Pro" panose="020B0604020202020204" pitchFamily="34" charset="0"/>
              </a:rPr>
              <a:t>训练时间过长</a:t>
            </a:r>
            <a:endParaRPr lang="en-US" altLang="zh-CN" sz="2400" dirty="0">
              <a:solidFill>
                <a:srgbClr val="34495E"/>
              </a:solidFill>
              <a:latin typeface="Source Sans Pro" panose="020B0604020202020204" pitchFamily="34" charset="0"/>
            </a:endParaRPr>
          </a:p>
          <a:p>
            <a:pPr marL="342900" indent="-342900">
              <a:spcBef>
                <a:spcPts val="600"/>
              </a:spcBef>
              <a:buFont typeface="Arial" panose="020B0604020202020204" pitchFamily="34" charset="0"/>
              <a:buChar char="•"/>
            </a:pPr>
            <a:r>
              <a:rPr lang="zh-CN" altLang="en-US" sz="2400" dirty="0">
                <a:solidFill>
                  <a:srgbClr val="34495E"/>
                </a:solidFill>
                <a:latin typeface="Source Sans Pro" panose="020B0604020202020204" pitchFamily="34" charset="0"/>
              </a:rPr>
              <a:t>执行效果依赖于弱分类器的选择</a:t>
            </a:r>
            <a:endParaRPr lang="en-US" altLang="zh-CN" sz="2400" dirty="0">
              <a:solidFill>
                <a:srgbClr val="34495E"/>
              </a:solidFill>
              <a:latin typeface="Source Sans Pro" panose="020B0604020202020204" pitchFamily="34" charset="0"/>
            </a:endParaRPr>
          </a:p>
        </p:txBody>
      </p:sp>
    </p:spTree>
    <p:custDataLst>
      <p:tags r:id="rId1"/>
    </p:custDataLst>
    <p:extLst>
      <p:ext uri="{BB962C8B-B14F-4D97-AF65-F5344CB8AC3E}">
        <p14:creationId xmlns:p14="http://schemas.microsoft.com/office/powerpoint/2010/main" val="19609560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0E1955C8-72F1-4513-A790-FCA123667A24}"/>
              </a:ext>
            </a:extLst>
          </p:cNvPr>
          <p:cNvSpPr>
            <a:spLocks noGrp="1"/>
          </p:cNvSpPr>
          <p:nvPr>
            <p:ph type="body" sz="quarter" idx="11"/>
          </p:nvPr>
        </p:nvSpPr>
        <p:spPr>
          <a:xfrm>
            <a:off x="531162" y="2999597"/>
            <a:ext cx="3837638" cy="1665536"/>
          </a:xfrm>
        </p:spPr>
        <p:txBody>
          <a:bodyPr/>
          <a:lstStyle/>
          <a:p>
            <a:pPr>
              <a:spcBef>
                <a:spcPts val="0"/>
              </a:spcBef>
            </a:pPr>
            <a:r>
              <a:rPr lang="zh-CN" altLang="en-US" dirty="0"/>
              <a:t>集成学习与</a:t>
            </a:r>
            <a:endParaRPr lang="en-US" altLang="zh-CN" dirty="0"/>
          </a:p>
          <a:p>
            <a:pPr>
              <a:spcBef>
                <a:spcPts val="0"/>
              </a:spcBef>
            </a:pPr>
            <a:r>
              <a:rPr lang="en-US" altLang="zh-CN" dirty="0"/>
              <a:t>AdaBoost</a:t>
            </a:r>
            <a:endParaRPr lang="zh-CN" altLang="en-US" dirty="0"/>
          </a:p>
        </p:txBody>
      </p:sp>
      <p:sp>
        <p:nvSpPr>
          <p:cNvPr id="4" name="文本占位符 3">
            <a:extLst>
              <a:ext uri="{FF2B5EF4-FFF2-40B4-BE49-F238E27FC236}">
                <a16:creationId xmlns:a16="http://schemas.microsoft.com/office/drawing/2014/main" id="{83E32A80-2D64-495D-91A6-ADCF0B310DA0}"/>
              </a:ext>
            </a:extLst>
          </p:cNvPr>
          <p:cNvSpPr>
            <a:spLocks noGrp="1"/>
          </p:cNvSpPr>
          <p:nvPr>
            <p:ph type="body" sz="quarter" idx="12"/>
          </p:nvPr>
        </p:nvSpPr>
        <p:spPr/>
        <p:txBody>
          <a:bodyPr/>
          <a:lstStyle/>
          <a:p>
            <a:r>
              <a:rPr lang="en-US" altLang="zh-CN" dirty="0"/>
              <a:t>01</a:t>
            </a:r>
            <a:endParaRPr lang="zh-CN" altLang="en-US" dirty="0"/>
          </a:p>
        </p:txBody>
      </p:sp>
    </p:spTree>
    <p:extLst>
      <p:ext uri="{BB962C8B-B14F-4D97-AF65-F5344CB8AC3E}">
        <p14:creationId xmlns:p14="http://schemas.microsoft.com/office/powerpoint/2010/main" val="35287567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0E1955C8-72F1-4513-A790-FCA123667A24}"/>
              </a:ext>
            </a:extLst>
          </p:cNvPr>
          <p:cNvSpPr>
            <a:spLocks noGrp="1"/>
          </p:cNvSpPr>
          <p:nvPr>
            <p:ph type="body" sz="quarter" idx="11"/>
          </p:nvPr>
        </p:nvSpPr>
        <p:spPr>
          <a:xfrm>
            <a:off x="531162" y="2999597"/>
            <a:ext cx="3170888" cy="1913489"/>
          </a:xfrm>
        </p:spPr>
        <p:txBody>
          <a:bodyPr/>
          <a:lstStyle/>
          <a:p>
            <a:pPr>
              <a:spcBef>
                <a:spcPts val="0"/>
              </a:spcBef>
            </a:pPr>
            <a:r>
              <a:rPr lang="en-US" altLang="zh-CN" dirty="0"/>
              <a:t>AdaBoost</a:t>
            </a:r>
          </a:p>
          <a:p>
            <a:pPr>
              <a:spcBef>
                <a:spcPts val="0"/>
              </a:spcBef>
            </a:pPr>
            <a:r>
              <a:rPr lang="zh-CN" altLang="en-US"/>
              <a:t>实践案例</a:t>
            </a:r>
            <a:endParaRPr lang="zh-CN" altLang="en-US" dirty="0"/>
          </a:p>
        </p:txBody>
      </p:sp>
      <p:sp>
        <p:nvSpPr>
          <p:cNvPr id="4" name="文本占位符 3">
            <a:extLst>
              <a:ext uri="{FF2B5EF4-FFF2-40B4-BE49-F238E27FC236}">
                <a16:creationId xmlns:a16="http://schemas.microsoft.com/office/drawing/2014/main" id="{83E32A80-2D64-495D-91A6-ADCF0B310DA0}"/>
              </a:ext>
            </a:extLst>
          </p:cNvPr>
          <p:cNvSpPr>
            <a:spLocks noGrp="1"/>
          </p:cNvSpPr>
          <p:nvPr>
            <p:ph type="body" sz="quarter" idx="12"/>
          </p:nvPr>
        </p:nvSpPr>
        <p:spPr/>
        <p:txBody>
          <a:bodyPr/>
          <a:lstStyle/>
          <a:p>
            <a:r>
              <a:rPr lang="en-US" altLang="zh-CN"/>
              <a:t>04</a:t>
            </a:r>
            <a:endParaRPr lang="zh-CN" altLang="en-US" dirty="0"/>
          </a:p>
        </p:txBody>
      </p:sp>
    </p:spTree>
    <p:extLst>
      <p:ext uri="{BB962C8B-B14F-4D97-AF65-F5344CB8AC3E}">
        <p14:creationId xmlns:p14="http://schemas.microsoft.com/office/powerpoint/2010/main" val="20636088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参考文献</a:t>
            </a:r>
          </a:p>
        </p:txBody>
      </p:sp>
      <p:sp>
        <p:nvSpPr>
          <p:cNvPr id="14" name="文本框 13">
            <a:extLst>
              <a:ext uri="{FF2B5EF4-FFF2-40B4-BE49-F238E27FC236}">
                <a16:creationId xmlns:a16="http://schemas.microsoft.com/office/drawing/2014/main" id="{2679B5FF-BAAE-4065-8788-56AC0FC2D525}"/>
              </a:ext>
            </a:extLst>
          </p:cNvPr>
          <p:cNvSpPr txBox="1"/>
          <p:nvPr/>
        </p:nvSpPr>
        <p:spPr>
          <a:xfrm>
            <a:off x="515940" y="1512357"/>
            <a:ext cx="10862214" cy="3567323"/>
          </a:xfrm>
          <a:prstGeom prst="rect">
            <a:avLst/>
          </a:prstGeom>
          <a:noFill/>
        </p:spPr>
        <p:txBody>
          <a:bodyPr wrap="square" rtlCol="0">
            <a:spAutoFit/>
          </a:bodyPr>
          <a:lstStyle>
            <a:defPPr>
              <a:defRPr lang="zh-CN"/>
            </a:defPPr>
            <a:lvl1pPr algn="just" fontAlgn="auto">
              <a:lnSpc>
                <a:spcPct val="130000"/>
              </a:lnSpc>
              <a:defRPr sz="2000">
                <a:solidFill>
                  <a:schemeClr val="tx2"/>
                </a:solidFill>
              </a:defRPr>
              <a:extLst>
                <a:ext uri="{35155182-B16C-46BC-9424-99874614C6A1}">
                  <wpsdc:indentchars xmlns="" xmlns:wpsdc="http://www.wps.cn/officeDocument/2017/drawingmlCustomData" val="200" checksum="282533468"/>
                </a:ext>
              </a:extLst>
            </a:lvl1pPr>
          </a:lstStyle>
          <a:p>
            <a:pPr algn="l" latinLnBrk="1">
              <a:spcBef>
                <a:spcPts val="600"/>
              </a:spcBef>
            </a:pPr>
            <a:r>
              <a:rPr lang="en-US" altLang="zh-CN" sz="2400" dirty="0">
                <a:solidFill>
                  <a:srgbClr val="34495E"/>
                </a:solidFill>
                <a:latin typeface="Source Sans Pro" panose="020B0604020202020204" pitchFamily="34" charset="0"/>
              </a:rPr>
              <a:t>[1]</a:t>
            </a:r>
            <a:r>
              <a:rPr lang="zh-CN" altLang="en-US" sz="2400" dirty="0">
                <a:solidFill>
                  <a:srgbClr val="34495E"/>
                </a:solidFill>
                <a:latin typeface="Source Sans Pro" panose="020B0604020202020204" pitchFamily="34" charset="0"/>
              </a:rPr>
              <a:t>徐继伟</a:t>
            </a:r>
            <a:r>
              <a:rPr lang="en-US" altLang="zh-CN" sz="2400" dirty="0">
                <a:solidFill>
                  <a:srgbClr val="34495E"/>
                </a:solidFill>
                <a:latin typeface="Source Sans Pro" panose="020B0604020202020204" pitchFamily="34" charset="0"/>
              </a:rPr>
              <a:t>,</a:t>
            </a:r>
            <a:r>
              <a:rPr lang="zh-CN" altLang="en-US" sz="2400" dirty="0">
                <a:solidFill>
                  <a:srgbClr val="34495E"/>
                </a:solidFill>
                <a:latin typeface="Source Sans Pro" panose="020B0604020202020204" pitchFamily="34" charset="0"/>
              </a:rPr>
              <a:t>杨云</a:t>
            </a:r>
            <a:r>
              <a:rPr lang="en-US" altLang="zh-CN" sz="2400" dirty="0">
                <a:solidFill>
                  <a:srgbClr val="34495E"/>
                </a:solidFill>
                <a:latin typeface="Source Sans Pro" panose="020B0604020202020204" pitchFamily="34" charset="0"/>
              </a:rPr>
              <a:t>.</a:t>
            </a:r>
            <a:r>
              <a:rPr lang="zh-CN" altLang="en-US" sz="2400" dirty="0">
                <a:solidFill>
                  <a:srgbClr val="34495E"/>
                </a:solidFill>
                <a:latin typeface="Source Sans Pro" panose="020B0604020202020204" pitchFamily="34" charset="0"/>
              </a:rPr>
              <a:t>集成学习方法</a:t>
            </a:r>
            <a:r>
              <a:rPr lang="en-US" altLang="zh-CN" sz="2400" dirty="0">
                <a:solidFill>
                  <a:srgbClr val="34495E"/>
                </a:solidFill>
                <a:latin typeface="Source Sans Pro" panose="020B0604020202020204" pitchFamily="34" charset="0"/>
              </a:rPr>
              <a:t>:</a:t>
            </a:r>
            <a:r>
              <a:rPr lang="zh-CN" altLang="en-US" sz="2400" dirty="0">
                <a:solidFill>
                  <a:srgbClr val="34495E"/>
                </a:solidFill>
                <a:latin typeface="Source Sans Pro" panose="020B0604020202020204" pitchFamily="34" charset="0"/>
              </a:rPr>
              <a:t>研究综述</a:t>
            </a:r>
            <a:r>
              <a:rPr lang="en-US" altLang="zh-CN" sz="2400" dirty="0">
                <a:solidFill>
                  <a:srgbClr val="34495E"/>
                </a:solidFill>
                <a:latin typeface="Source Sans Pro" panose="020B0604020202020204" pitchFamily="34" charset="0"/>
              </a:rPr>
              <a:t>[J].</a:t>
            </a:r>
            <a:r>
              <a:rPr lang="zh-CN" altLang="en-US" sz="2400" dirty="0">
                <a:solidFill>
                  <a:srgbClr val="34495E"/>
                </a:solidFill>
                <a:latin typeface="Source Sans Pro" panose="020B0604020202020204" pitchFamily="34" charset="0"/>
              </a:rPr>
              <a:t>云南大学学报</a:t>
            </a:r>
            <a:r>
              <a:rPr lang="en-US" altLang="zh-CN" sz="2400" dirty="0">
                <a:solidFill>
                  <a:srgbClr val="34495E"/>
                </a:solidFill>
                <a:latin typeface="Source Sans Pro" panose="020B0604020202020204" pitchFamily="34" charset="0"/>
              </a:rPr>
              <a:t>(</a:t>
            </a:r>
            <a:r>
              <a:rPr lang="zh-CN" altLang="en-US" sz="2400" dirty="0">
                <a:solidFill>
                  <a:srgbClr val="34495E"/>
                </a:solidFill>
                <a:latin typeface="Source Sans Pro" panose="020B0604020202020204" pitchFamily="34" charset="0"/>
              </a:rPr>
              <a:t>自然科学版</a:t>
            </a:r>
            <a:r>
              <a:rPr lang="en-US" altLang="zh-CN" sz="2400" dirty="0">
                <a:solidFill>
                  <a:srgbClr val="34495E"/>
                </a:solidFill>
                <a:latin typeface="Source Sans Pro" panose="020B0604020202020204" pitchFamily="34" charset="0"/>
              </a:rPr>
              <a:t>),2018,40(06):1082-1092.</a:t>
            </a:r>
          </a:p>
          <a:p>
            <a:pPr algn="l" latinLnBrk="1">
              <a:spcBef>
                <a:spcPts val="600"/>
              </a:spcBef>
            </a:pPr>
            <a:r>
              <a:rPr lang="en-US" altLang="zh-CN" sz="2400" dirty="0">
                <a:solidFill>
                  <a:srgbClr val="34495E"/>
                </a:solidFill>
                <a:latin typeface="Source Sans Pro" panose="020B0604020202020204" pitchFamily="34" charset="0"/>
              </a:rPr>
              <a:t>[2]</a:t>
            </a:r>
            <a:r>
              <a:rPr lang="zh-CN" altLang="en-US" sz="2400" dirty="0">
                <a:solidFill>
                  <a:srgbClr val="34495E"/>
                </a:solidFill>
                <a:latin typeface="Source Sans Pro" panose="020B0604020202020204" pitchFamily="34" charset="0"/>
              </a:rPr>
              <a:t>徐丽斌</a:t>
            </a:r>
            <a:r>
              <a:rPr lang="en-US" altLang="zh-CN" sz="2400" dirty="0">
                <a:solidFill>
                  <a:srgbClr val="34495E"/>
                </a:solidFill>
                <a:latin typeface="Source Sans Pro" panose="020B0604020202020204" pitchFamily="34" charset="0"/>
              </a:rPr>
              <a:t>. </a:t>
            </a:r>
            <a:r>
              <a:rPr lang="zh-CN" altLang="en-US" sz="2400" dirty="0">
                <a:solidFill>
                  <a:srgbClr val="34495E"/>
                </a:solidFill>
                <a:latin typeface="Source Sans Pro" panose="020B0604020202020204" pitchFamily="34" charset="0"/>
              </a:rPr>
              <a:t>基于样本权重更新的联合</a:t>
            </a:r>
            <a:r>
              <a:rPr lang="en-US" altLang="zh-CN" sz="2400" dirty="0">
                <a:solidFill>
                  <a:srgbClr val="34495E"/>
                </a:solidFill>
                <a:latin typeface="Source Sans Pro" panose="020B0604020202020204" pitchFamily="34" charset="0"/>
              </a:rPr>
              <a:t>AdaBoost</a:t>
            </a:r>
            <a:r>
              <a:rPr lang="zh-CN" altLang="en-US" sz="2400" dirty="0">
                <a:solidFill>
                  <a:srgbClr val="34495E"/>
                </a:solidFill>
                <a:latin typeface="Source Sans Pro" panose="020B0604020202020204" pitchFamily="34" charset="0"/>
              </a:rPr>
              <a:t>研究</a:t>
            </a:r>
            <a:r>
              <a:rPr lang="en-US" altLang="zh-CN" sz="2400" dirty="0">
                <a:solidFill>
                  <a:srgbClr val="34495E"/>
                </a:solidFill>
                <a:latin typeface="Source Sans Pro" panose="020B0604020202020204" pitchFamily="34" charset="0"/>
              </a:rPr>
              <a:t>[D].</a:t>
            </a:r>
            <a:r>
              <a:rPr lang="zh-CN" altLang="en-US" sz="2400" dirty="0">
                <a:solidFill>
                  <a:srgbClr val="34495E"/>
                </a:solidFill>
                <a:latin typeface="Source Sans Pro" panose="020B0604020202020204" pitchFamily="34" charset="0"/>
              </a:rPr>
              <a:t>电子科技大学</a:t>
            </a:r>
            <a:r>
              <a:rPr lang="en-US" altLang="zh-CN" sz="2400" dirty="0">
                <a:solidFill>
                  <a:srgbClr val="34495E"/>
                </a:solidFill>
                <a:latin typeface="Source Sans Pro" panose="020B0604020202020204" pitchFamily="34" charset="0"/>
              </a:rPr>
              <a:t>,2021.DOI:10.27005/d.cnki.gdzku.2021.001654.</a:t>
            </a:r>
            <a:endParaRPr lang="en-US" altLang="zh-CN" sz="2400" dirty="0"/>
          </a:p>
          <a:p>
            <a:pPr algn="l">
              <a:spcBef>
                <a:spcPts val="600"/>
              </a:spcBef>
            </a:pPr>
            <a:r>
              <a:rPr lang="en-US" altLang="zh-CN" sz="2400" dirty="0">
                <a:solidFill>
                  <a:srgbClr val="34495E"/>
                </a:solidFill>
                <a:latin typeface="Source Sans Pro" panose="020B0604020202020204" pitchFamily="34" charset="0"/>
              </a:rPr>
              <a:t>[3] </a:t>
            </a:r>
            <a:r>
              <a:rPr lang="en-US" altLang="zh-CN" sz="2400" dirty="0" err="1">
                <a:solidFill>
                  <a:srgbClr val="34495E"/>
                </a:solidFill>
                <a:latin typeface="Source Sans Pro" panose="020B0604020202020204" pitchFamily="34" charset="0"/>
              </a:rPr>
              <a:t>Rahmad</a:t>
            </a:r>
            <a:r>
              <a:rPr lang="en-US" altLang="zh-CN" sz="2400" dirty="0">
                <a:solidFill>
                  <a:srgbClr val="34495E"/>
                </a:solidFill>
                <a:latin typeface="Source Sans Pro" panose="020B0604020202020204" pitchFamily="34" charset="0"/>
              </a:rPr>
              <a:t> C et al. Comparison of Viola-Jones </a:t>
            </a:r>
            <a:r>
              <a:rPr lang="en-US" altLang="zh-CN" sz="2400" dirty="0" err="1">
                <a:solidFill>
                  <a:srgbClr val="34495E"/>
                </a:solidFill>
                <a:latin typeface="Source Sans Pro" panose="020B0604020202020204" pitchFamily="34" charset="0"/>
              </a:rPr>
              <a:t>Haar</a:t>
            </a:r>
            <a:r>
              <a:rPr lang="en-US" altLang="zh-CN" sz="2400" dirty="0">
                <a:solidFill>
                  <a:srgbClr val="34495E"/>
                </a:solidFill>
                <a:latin typeface="Source Sans Pro" panose="020B0604020202020204" pitchFamily="34" charset="0"/>
              </a:rPr>
              <a:t> Cascade Classifier and Histogram of Oriented Gradients (HOG) for face detection[J]. IOP Conference Series: Materials Science and Engineering, 2020, 732 : 012038-012038.</a:t>
            </a:r>
          </a:p>
        </p:txBody>
      </p:sp>
    </p:spTree>
    <p:custDataLst>
      <p:tags r:id="rId1"/>
    </p:custDataLst>
    <p:extLst>
      <p:ext uri="{BB962C8B-B14F-4D97-AF65-F5344CB8AC3E}">
        <p14:creationId xmlns:p14="http://schemas.microsoft.com/office/powerpoint/2010/main" val="8544970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0E1955C8-72F1-4513-A790-FCA123667A24}"/>
              </a:ext>
            </a:extLst>
          </p:cNvPr>
          <p:cNvSpPr>
            <a:spLocks noGrp="1"/>
          </p:cNvSpPr>
          <p:nvPr>
            <p:ph type="body" sz="quarter" idx="11"/>
          </p:nvPr>
        </p:nvSpPr>
        <p:spPr>
          <a:xfrm>
            <a:off x="531162" y="2999597"/>
            <a:ext cx="4142438" cy="1648603"/>
          </a:xfrm>
        </p:spPr>
        <p:txBody>
          <a:bodyPr/>
          <a:lstStyle/>
          <a:p>
            <a:pPr>
              <a:spcBef>
                <a:spcPts val="0"/>
              </a:spcBef>
            </a:pPr>
            <a:r>
              <a:rPr lang="zh-CN" altLang="en-US" dirty="0"/>
              <a:t>如有错漏之处，敬请指正</a:t>
            </a:r>
          </a:p>
        </p:txBody>
      </p:sp>
      <p:sp>
        <p:nvSpPr>
          <p:cNvPr id="4" name="文本占位符 3">
            <a:extLst>
              <a:ext uri="{FF2B5EF4-FFF2-40B4-BE49-F238E27FC236}">
                <a16:creationId xmlns:a16="http://schemas.microsoft.com/office/drawing/2014/main" id="{83E32A80-2D64-495D-91A6-ADCF0B310DA0}"/>
              </a:ext>
            </a:extLst>
          </p:cNvPr>
          <p:cNvSpPr>
            <a:spLocks noGrp="1"/>
          </p:cNvSpPr>
          <p:nvPr>
            <p:ph type="body" sz="quarter" idx="12"/>
          </p:nvPr>
        </p:nvSpPr>
        <p:spPr/>
        <p:txBody>
          <a:bodyPr/>
          <a:lstStyle/>
          <a:p>
            <a:r>
              <a:rPr lang="zh-CN" altLang="en-US" dirty="0"/>
              <a:t>谢谢</a:t>
            </a:r>
          </a:p>
        </p:txBody>
      </p:sp>
    </p:spTree>
    <p:extLst>
      <p:ext uri="{BB962C8B-B14F-4D97-AF65-F5344CB8AC3E}">
        <p14:creationId xmlns:p14="http://schemas.microsoft.com/office/powerpoint/2010/main" val="35277797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集成学习与</a:t>
            </a:r>
            <a:r>
              <a:rPr lang="en-US" altLang="zh-CN" dirty="0"/>
              <a:t>AdaBoost</a:t>
            </a:r>
          </a:p>
        </p:txBody>
      </p:sp>
      <p:sp>
        <p:nvSpPr>
          <p:cNvPr id="12" name="文本框 11">
            <a:extLst>
              <a:ext uri="{FF2B5EF4-FFF2-40B4-BE49-F238E27FC236}">
                <a16:creationId xmlns:a16="http://schemas.microsoft.com/office/drawing/2014/main" id="{C9E0F771-BB0D-48E1-9885-9E3DCADCAF77}"/>
              </a:ext>
            </a:extLst>
          </p:cNvPr>
          <p:cNvSpPr txBox="1"/>
          <p:nvPr/>
        </p:nvSpPr>
        <p:spPr>
          <a:xfrm>
            <a:off x="515938" y="1385739"/>
            <a:ext cx="5457024" cy="605166"/>
          </a:xfrm>
          <a:prstGeom prst="rect">
            <a:avLst/>
          </a:prstGeom>
          <a:noFill/>
        </p:spPr>
        <p:txBody>
          <a:bodyPr wrap="square" rtlCol="0">
            <a:spAutoFit/>
          </a:bodyPr>
          <a:lstStyle/>
          <a:p>
            <a:pPr algn="just">
              <a:lnSpc>
                <a:spcPct val="130000"/>
              </a:lnSpc>
            </a:pPr>
            <a:r>
              <a:rPr lang="zh-CN" altLang="en-US" sz="2800" dirty="0">
                <a:gradFill>
                  <a:gsLst>
                    <a:gs pos="100000">
                      <a:schemeClr val="accent4"/>
                    </a:gs>
                    <a:gs pos="23000">
                      <a:schemeClr val="accent1">
                        <a:alpha val="95000"/>
                      </a:schemeClr>
                    </a:gs>
                  </a:gsLst>
                  <a:lin ang="2700000" scaled="1"/>
                </a:gradFill>
                <a:latin typeface="+mj-lt"/>
                <a:ea typeface="+mj-ea"/>
              </a:rPr>
              <a:t>集成学习（</a:t>
            </a:r>
            <a:r>
              <a:rPr lang="en-US" altLang="zh-CN" sz="2800" dirty="0">
                <a:gradFill>
                  <a:gsLst>
                    <a:gs pos="100000">
                      <a:schemeClr val="accent4"/>
                    </a:gs>
                    <a:gs pos="23000">
                      <a:schemeClr val="accent1">
                        <a:alpha val="95000"/>
                      </a:schemeClr>
                    </a:gs>
                  </a:gsLst>
                  <a:lin ang="2700000" scaled="1"/>
                </a:gradFill>
                <a:latin typeface="+mj-lt"/>
                <a:ea typeface="+mj-ea"/>
              </a:rPr>
              <a:t>Ensemble Learning</a:t>
            </a:r>
            <a:r>
              <a:rPr lang="zh-CN" altLang="en-US" sz="2800" dirty="0">
                <a:gradFill>
                  <a:gsLst>
                    <a:gs pos="100000">
                      <a:schemeClr val="accent4"/>
                    </a:gs>
                    <a:gs pos="23000">
                      <a:schemeClr val="accent1">
                        <a:alpha val="95000"/>
                      </a:schemeClr>
                    </a:gs>
                  </a:gsLst>
                  <a:lin ang="2700000" scaled="1"/>
                </a:gradFill>
                <a:latin typeface="+mj-lt"/>
                <a:ea typeface="+mj-ea"/>
              </a:rPr>
              <a:t>）</a:t>
            </a:r>
            <a:endParaRPr lang="en-US" altLang="zh-CN" sz="2800" dirty="0">
              <a:gradFill>
                <a:gsLst>
                  <a:gs pos="100000">
                    <a:schemeClr val="accent4"/>
                  </a:gs>
                  <a:gs pos="23000">
                    <a:schemeClr val="accent1">
                      <a:alpha val="95000"/>
                    </a:schemeClr>
                  </a:gs>
                </a:gsLst>
                <a:lin ang="2700000" scaled="1"/>
              </a:gradFill>
              <a:latin typeface="+mj-lt"/>
              <a:ea typeface="+mj-ea"/>
            </a:endParaRPr>
          </a:p>
        </p:txBody>
      </p:sp>
      <p:cxnSp>
        <p:nvCxnSpPr>
          <p:cNvPr id="13" name="直接连接符 12">
            <a:extLst>
              <a:ext uri="{FF2B5EF4-FFF2-40B4-BE49-F238E27FC236}">
                <a16:creationId xmlns:a16="http://schemas.microsoft.com/office/drawing/2014/main" id="{7A51B91E-A968-455D-8924-5AF42430A4B2}"/>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A7F04DE8-55DF-4957-AF5C-8CA0AD8F87BE}"/>
              </a:ext>
            </a:extLst>
          </p:cNvPr>
          <p:cNvSpPr txBox="1"/>
          <p:nvPr/>
        </p:nvSpPr>
        <p:spPr>
          <a:xfrm>
            <a:off x="515935" y="2586839"/>
            <a:ext cx="11070065" cy="2530821"/>
          </a:xfrm>
          <a:prstGeom prst="rect">
            <a:avLst/>
          </a:prstGeom>
          <a:noFill/>
        </p:spPr>
        <p:txBody>
          <a:bodyPr wrap="square" rtlCol="0">
            <a:spAutoFit/>
          </a:bodyPr>
          <a:lstStyle>
            <a:defPPr>
              <a:defRPr lang="zh-CN"/>
            </a:defPPr>
            <a:lvl1pPr algn="just" fontAlgn="auto">
              <a:lnSpc>
                <a:spcPct val="130000"/>
              </a:lnSpc>
              <a:defRPr sz="2000">
                <a:solidFill>
                  <a:schemeClr val="tx2"/>
                </a:solidFill>
              </a:defRPr>
              <a:extLst>
                <a:ext uri="{35155182-B16C-46BC-9424-99874614C6A1}">
                  <wpsdc:indentchars xmlns="" xmlns:wpsdc="http://www.wps.cn/officeDocument/2017/drawingmlCustomData" val="200" checksum="282533468"/>
                </a:ext>
              </a:extLst>
            </a:lvl1pPr>
          </a:lstStyle>
          <a:p>
            <a:pPr marL="342900" indent="-342900">
              <a:spcBef>
                <a:spcPts val="600"/>
              </a:spcBef>
              <a:buFont typeface="Arial" panose="020B0604020202020204" pitchFamily="34" charset="0"/>
              <a:buChar char="•"/>
            </a:pPr>
            <a:r>
              <a:rPr lang="zh-CN" altLang="en-US" sz="2400" dirty="0">
                <a:solidFill>
                  <a:srgbClr val="34495E"/>
                </a:solidFill>
                <a:latin typeface="Source Sans Pro" panose="020B0604020202020204" pitchFamily="34" charset="0"/>
              </a:rPr>
              <a:t>假设你去随机问很多人一个很复杂的问题，然后把他们的答案合并起来。通常情况下你会发现这个合并的答案比一个人给出的答案要好。这就叫做</a:t>
            </a:r>
            <a:r>
              <a:rPr lang="zh-CN" altLang="en-US" sz="2400" b="1" dirty="0">
                <a:solidFill>
                  <a:srgbClr val="34495E"/>
                </a:solidFill>
                <a:effectLst>
                  <a:outerShdw blurRad="38100" dist="38100" dir="2700000" algn="tl">
                    <a:srgbClr val="000000">
                      <a:alpha val="43137"/>
                    </a:srgbClr>
                  </a:outerShdw>
                </a:effectLst>
                <a:latin typeface="Source Sans Pro" panose="020B0604020202020204" pitchFamily="34" charset="0"/>
              </a:rPr>
              <a:t>群体智慧</a:t>
            </a:r>
            <a:r>
              <a:rPr lang="zh-CN" altLang="en-US" sz="2400" dirty="0">
                <a:solidFill>
                  <a:srgbClr val="34495E"/>
                </a:solidFill>
                <a:latin typeface="Source Sans Pro" panose="020B0604020202020204" pitchFamily="34" charset="0"/>
              </a:rPr>
              <a:t>。</a:t>
            </a:r>
            <a:endParaRPr lang="en-US" altLang="zh-CN" sz="2400" dirty="0">
              <a:solidFill>
                <a:srgbClr val="34495E"/>
              </a:solidFill>
              <a:latin typeface="Source Sans Pro" panose="020B0604020202020204" pitchFamily="34" charset="0"/>
            </a:endParaRPr>
          </a:p>
          <a:p>
            <a:pPr marL="342900" indent="-342900">
              <a:spcBef>
                <a:spcPts val="600"/>
              </a:spcBef>
              <a:buFont typeface="Arial" panose="020B0604020202020204" pitchFamily="34" charset="0"/>
              <a:buChar char="•"/>
            </a:pPr>
            <a:r>
              <a:rPr lang="zh-CN" altLang="en-US" sz="2400" dirty="0">
                <a:solidFill>
                  <a:srgbClr val="34495E"/>
                </a:solidFill>
                <a:latin typeface="Source Sans Pro" panose="020B0604020202020204" pitchFamily="34" charset="0"/>
              </a:rPr>
              <a:t>同样的，如果你合并了一组学习器的预测（像分类或者回归），你也会得到一个比单一学习器更好的预测结果。这一组学习器就叫做</a:t>
            </a:r>
            <a:r>
              <a:rPr lang="zh-CN" altLang="en-US" sz="2400" b="1" dirty="0">
                <a:solidFill>
                  <a:srgbClr val="34495E"/>
                </a:solidFill>
                <a:effectLst>
                  <a:outerShdw blurRad="38100" dist="38100" dir="2700000" algn="tl">
                    <a:srgbClr val="000000">
                      <a:alpha val="43137"/>
                    </a:srgbClr>
                  </a:outerShdw>
                </a:effectLst>
                <a:latin typeface="Source Sans Pro" panose="020B0604020202020204" pitchFamily="34" charset="0"/>
              </a:rPr>
              <a:t>集成</a:t>
            </a:r>
            <a:r>
              <a:rPr lang="zh-CN" altLang="en-US" sz="2400" dirty="0">
                <a:solidFill>
                  <a:srgbClr val="34495E"/>
                </a:solidFill>
                <a:latin typeface="Source Sans Pro" panose="020B0604020202020204" pitchFamily="34" charset="0"/>
              </a:rPr>
              <a:t>；因此，这个技术就叫做</a:t>
            </a:r>
            <a:r>
              <a:rPr lang="zh-CN" altLang="en-US" sz="2400" b="1" dirty="0">
                <a:solidFill>
                  <a:srgbClr val="34495E"/>
                </a:solidFill>
                <a:effectLst>
                  <a:outerShdw blurRad="38100" dist="38100" dir="2700000" algn="tl">
                    <a:srgbClr val="000000">
                      <a:alpha val="43137"/>
                    </a:srgbClr>
                  </a:outerShdw>
                </a:effectLst>
                <a:latin typeface="Source Sans Pro" panose="020B0604020202020204" pitchFamily="34" charset="0"/>
              </a:rPr>
              <a:t>集成学习</a:t>
            </a:r>
            <a:r>
              <a:rPr lang="zh-CN" altLang="en-US" sz="2400" dirty="0">
                <a:solidFill>
                  <a:srgbClr val="34495E"/>
                </a:solidFill>
                <a:latin typeface="Source Sans Pro" panose="020B0604020202020204" pitchFamily="34" charset="0"/>
              </a:rPr>
              <a:t>。</a:t>
            </a:r>
          </a:p>
        </p:txBody>
      </p:sp>
      <p:sp>
        <p:nvSpPr>
          <p:cNvPr id="6" name="文本框 5">
            <a:extLst>
              <a:ext uri="{FF2B5EF4-FFF2-40B4-BE49-F238E27FC236}">
                <a16:creationId xmlns:a16="http://schemas.microsoft.com/office/drawing/2014/main" id="{9B680037-C60E-4DA3-93A3-DE734C215D7F}"/>
              </a:ext>
            </a:extLst>
          </p:cNvPr>
          <p:cNvSpPr txBox="1"/>
          <p:nvPr/>
        </p:nvSpPr>
        <p:spPr>
          <a:xfrm>
            <a:off x="515936" y="2115742"/>
            <a:ext cx="741680" cy="400110"/>
          </a:xfrm>
          <a:prstGeom prst="rect">
            <a:avLst/>
          </a:prstGeom>
          <a:noFill/>
        </p:spPr>
        <p:txBody>
          <a:bodyPr wrap="square" rtlCol="0">
            <a:spAutoFit/>
          </a:bodyPr>
          <a:lstStyle/>
          <a:p>
            <a:pPr algn="just" fontAlgn="auto">
              <a:extLst>
                <a:ext uri="{35155182-B16C-46BC-9424-99874614C6A1}">
                  <wpsdc:indentchars xmlns="" xmlns:wpsdc="http://www.wps.cn/officeDocument/2017/drawingmlCustomData" val="200" checksum="282533468"/>
                </a:ext>
              </a:extLst>
            </a:pPr>
            <a:r>
              <a:rPr lang="zh-CN" altLang="en-US" sz="2000" dirty="0">
                <a:solidFill>
                  <a:schemeClr val="tx2"/>
                </a:solidFill>
                <a:latin typeface="+mj-ea"/>
                <a:ea typeface="+mj-ea"/>
              </a:rPr>
              <a:t>概念</a:t>
            </a:r>
          </a:p>
        </p:txBody>
      </p:sp>
    </p:spTree>
    <p:custDataLst>
      <p:tags r:id="rId1"/>
    </p:custDataLst>
    <p:extLst>
      <p:ext uri="{BB962C8B-B14F-4D97-AF65-F5344CB8AC3E}">
        <p14:creationId xmlns:p14="http://schemas.microsoft.com/office/powerpoint/2010/main" val="15778559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集成学习与</a:t>
            </a:r>
            <a:r>
              <a:rPr lang="en-US" altLang="zh-CN" dirty="0"/>
              <a:t>AdaBoost</a:t>
            </a:r>
          </a:p>
        </p:txBody>
      </p:sp>
      <p:sp>
        <p:nvSpPr>
          <p:cNvPr id="12" name="文本框 11">
            <a:extLst>
              <a:ext uri="{FF2B5EF4-FFF2-40B4-BE49-F238E27FC236}">
                <a16:creationId xmlns:a16="http://schemas.microsoft.com/office/drawing/2014/main" id="{C9E0F771-BB0D-48E1-9885-9E3DCADCAF77}"/>
              </a:ext>
            </a:extLst>
          </p:cNvPr>
          <p:cNvSpPr txBox="1"/>
          <p:nvPr/>
        </p:nvSpPr>
        <p:spPr>
          <a:xfrm>
            <a:off x="515938" y="1385739"/>
            <a:ext cx="5457024" cy="605166"/>
          </a:xfrm>
          <a:prstGeom prst="rect">
            <a:avLst/>
          </a:prstGeom>
          <a:noFill/>
        </p:spPr>
        <p:txBody>
          <a:bodyPr wrap="square" rtlCol="0">
            <a:spAutoFit/>
          </a:bodyPr>
          <a:lstStyle/>
          <a:p>
            <a:pPr algn="just">
              <a:lnSpc>
                <a:spcPct val="130000"/>
              </a:lnSpc>
            </a:pPr>
            <a:r>
              <a:rPr lang="zh-CN" altLang="en-US" sz="2800" dirty="0">
                <a:gradFill>
                  <a:gsLst>
                    <a:gs pos="100000">
                      <a:schemeClr val="accent4"/>
                    </a:gs>
                    <a:gs pos="23000">
                      <a:schemeClr val="accent1">
                        <a:alpha val="95000"/>
                      </a:schemeClr>
                    </a:gs>
                  </a:gsLst>
                  <a:lin ang="2700000" scaled="1"/>
                </a:gradFill>
                <a:latin typeface="+mj-lt"/>
                <a:ea typeface="+mj-ea"/>
              </a:rPr>
              <a:t>集成学习（</a:t>
            </a:r>
            <a:r>
              <a:rPr lang="en-US" altLang="zh-CN" sz="2800" dirty="0">
                <a:gradFill>
                  <a:gsLst>
                    <a:gs pos="100000">
                      <a:schemeClr val="accent4"/>
                    </a:gs>
                    <a:gs pos="23000">
                      <a:schemeClr val="accent1">
                        <a:alpha val="95000"/>
                      </a:schemeClr>
                    </a:gs>
                  </a:gsLst>
                  <a:lin ang="2700000" scaled="1"/>
                </a:gradFill>
                <a:latin typeface="+mj-lt"/>
                <a:ea typeface="+mj-ea"/>
              </a:rPr>
              <a:t>Ensemble Learning</a:t>
            </a:r>
            <a:r>
              <a:rPr lang="zh-CN" altLang="en-US" sz="2800" dirty="0">
                <a:gradFill>
                  <a:gsLst>
                    <a:gs pos="100000">
                      <a:schemeClr val="accent4"/>
                    </a:gs>
                    <a:gs pos="23000">
                      <a:schemeClr val="accent1">
                        <a:alpha val="95000"/>
                      </a:schemeClr>
                    </a:gs>
                  </a:gsLst>
                  <a:lin ang="2700000" scaled="1"/>
                </a:gradFill>
                <a:latin typeface="+mj-lt"/>
                <a:ea typeface="+mj-ea"/>
              </a:rPr>
              <a:t>）</a:t>
            </a:r>
            <a:endParaRPr lang="en-US" altLang="zh-CN" sz="2800" dirty="0">
              <a:gradFill>
                <a:gsLst>
                  <a:gs pos="100000">
                    <a:schemeClr val="accent4"/>
                  </a:gs>
                  <a:gs pos="23000">
                    <a:schemeClr val="accent1">
                      <a:alpha val="95000"/>
                    </a:schemeClr>
                  </a:gs>
                </a:gsLst>
                <a:lin ang="2700000" scaled="1"/>
              </a:gradFill>
              <a:latin typeface="+mj-lt"/>
              <a:ea typeface="+mj-ea"/>
            </a:endParaRPr>
          </a:p>
        </p:txBody>
      </p:sp>
      <p:cxnSp>
        <p:nvCxnSpPr>
          <p:cNvPr id="13" name="直接连接符 12">
            <a:extLst>
              <a:ext uri="{FF2B5EF4-FFF2-40B4-BE49-F238E27FC236}">
                <a16:creationId xmlns:a16="http://schemas.microsoft.com/office/drawing/2014/main" id="{7A51B91E-A968-455D-8924-5AF42430A4B2}"/>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A7F04DE8-55DF-4957-AF5C-8CA0AD8F87BE}"/>
              </a:ext>
            </a:extLst>
          </p:cNvPr>
          <p:cNvSpPr txBox="1"/>
          <p:nvPr/>
        </p:nvSpPr>
        <p:spPr>
          <a:xfrm>
            <a:off x="3545966" y="2194958"/>
            <a:ext cx="5100067" cy="496611"/>
          </a:xfrm>
          <a:prstGeom prst="rect">
            <a:avLst/>
          </a:prstGeom>
          <a:noFill/>
        </p:spPr>
        <p:txBody>
          <a:bodyPr wrap="square" rtlCol="0">
            <a:spAutoFit/>
          </a:bodyPr>
          <a:lstStyle>
            <a:defPPr>
              <a:defRPr lang="zh-CN"/>
            </a:defPPr>
            <a:lvl1pPr algn="just" fontAlgn="auto">
              <a:lnSpc>
                <a:spcPct val="130000"/>
              </a:lnSpc>
              <a:defRPr sz="2000">
                <a:solidFill>
                  <a:schemeClr val="tx2"/>
                </a:solidFill>
              </a:defRPr>
              <a:extLst>
                <a:ext uri="{35155182-B16C-46BC-9424-99874614C6A1}">
                  <wpsdc:indentchars xmlns="" xmlns:wpsdc="http://www.wps.cn/officeDocument/2017/drawingmlCustomData" val="200" checksum="282533468"/>
                </a:ext>
              </a:extLst>
            </a:lvl1pPr>
          </a:lstStyle>
          <a:p>
            <a:r>
              <a:rPr lang="zh-CN" altLang="en-US" sz="2200" b="1" dirty="0">
                <a:solidFill>
                  <a:srgbClr val="34495E"/>
                </a:solidFill>
                <a:effectLst>
                  <a:outerShdw blurRad="38100" dist="38100" dir="2700000" algn="tl">
                    <a:srgbClr val="000000">
                      <a:alpha val="43137"/>
                    </a:srgbClr>
                  </a:outerShdw>
                </a:effectLst>
                <a:latin typeface="Source Sans Pro" panose="020B0604020202020204" pitchFamily="34" charset="0"/>
              </a:rPr>
              <a:t>将多个弱分类器在组合成一个强分类器</a:t>
            </a:r>
          </a:p>
        </p:txBody>
      </p:sp>
      <p:sp>
        <p:nvSpPr>
          <p:cNvPr id="14" name="矩形: 圆角 13">
            <a:extLst>
              <a:ext uri="{FF2B5EF4-FFF2-40B4-BE49-F238E27FC236}">
                <a16:creationId xmlns:a16="http://schemas.microsoft.com/office/drawing/2014/main" id="{90A477FC-2F4E-4404-B3DE-D7B387139B28}"/>
              </a:ext>
            </a:extLst>
          </p:cNvPr>
          <p:cNvSpPr/>
          <p:nvPr/>
        </p:nvSpPr>
        <p:spPr>
          <a:xfrm>
            <a:off x="534310" y="3626404"/>
            <a:ext cx="612000" cy="2160000"/>
          </a:xfrm>
          <a:prstGeom prst="roundRect">
            <a:avLst>
              <a:gd name="adj" fmla="val 16194"/>
            </a:avLst>
          </a:prstGeom>
          <a:gradFill>
            <a:gsLst>
              <a:gs pos="0">
                <a:schemeClr val="accent1"/>
              </a:gs>
              <a:gs pos="100000">
                <a:schemeClr val="accent4"/>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latin typeface="+mj-lt"/>
                <a:ea typeface="+mj-ea"/>
              </a:rPr>
              <a:t>单模型</a:t>
            </a:r>
          </a:p>
        </p:txBody>
      </p:sp>
      <p:sp>
        <p:nvSpPr>
          <p:cNvPr id="15" name="任意多边形: 形状 14">
            <a:extLst>
              <a:ext uri="{FF2B5EF4-FFF2-40B4-BE49-F238E27FC236}">
                <a16:creationId xmlns:a16="http://schemas.microsoft.com/office/drawing/2014/main" id="{A5964E78-740A-4B8C-9800-8861CC5FE567}"/>
              </a:ext>
            </a:extLst>
          </p:cNvPr>
          <p:cNvSpPr/>
          <p:nvPr/>
        </p:nvSpPr>
        <p:spPr>
          <a:xfrm rot="16200000">
            <a:off x="1360028" y="4430530"/>
            <a:ext cx="360000" cy="540000"/>
          </a:xfrm>
          <a:custGeom>
            <a:avLst/>
            <a:gdLst>
              <a:gd name="connsiteX0" fmla="*/ 256376 w 448465"/>
              <a:gd name="connsiteY0" fmla="*/ 13 h 686445"/>
              <a:gd name="connsiteX1" fmla="*/ 284865 w 448465"/>
              <a:gd name="connsiteY1" fmla="*/ 10151 h 686445"/>
              <a:gd name="connsiteX2" fmla="*/ 285708 w 448465"/>
              <a:gd name="connsiteY2" fmla="*/ 12603 h 686445"/>
              <a:gd name="connsiteX3" fmla="*/ 296979 w 448465"/>
              <a:gd name="connsiteY3" fmla="*/ 22444 h 686445"/>
              <a:gd name="connsiteX4" fmla="*/ 299190 w 448465"/>
              <a:gd name="connsiteY4" fmla="*/ 348863 h 686445"/>
              <a:gd name="connsiteX5" fmla="*/ 316856 w 448465"/>
              <a:gd name="connsiteY5" fmla="*/ 348401 h 686445"/>
              <a:gd name="connsiteX6" fmla="*/ 424929 w 448465"/>
              <a:gd name="connsiteY6" fmla="*/ 352293 h 686445"/>
              <a:gd name="connsiteX7" fmla="*/ 433681 w 448465"/>
              <a:gd name="connsiteY7" fmla="*/ 353781 h 686445"/>
              <a:gd name="connsiteX8" fmla="*/ 388679 w 448465"/>
              <a:gd name="connsiteY8" fmla="*/ 521785 h 686445"/>
              <a:gd name="connsiteX9" fmla="*/ 245373 w 448465"/>
              <a:gd name="connsiteY9" fmla="*/ 682731 h 686445"/>
              <a:gd name="connsiteX10" fmla="*/ 110526 w 448465"/>
              <a:gd name="connsiteY10" fmla="*/ 586473 h 686445"/>
              <a:gd name="connsiteX11" fmla="*/ 191 w 448465"/>
              <a:gd name="connsiteY11" fmla="*/ 369804 h 686445"/>
              <a:gd name="connsiteX12" fmla="*/ 24648 w 448465"/>
              <a:gd name="connsiteY12" fmla="*/ 352777 h 686445"/>
              <a:gd name="connsiteX13" fmla="*/ 35580 w 448465"/>
              <a:gd name="connsiteY13" fmla="*/ 350535 h 686445"/>
              <a:gd name="connsiteX14" fmla="*/ 140096 w 448465"/>
              <a:gd name="connsiteY14" fmla="*/ 355393 h 686445"/>
              <a:gd name="connsiteX15" fmla="*/ 125798 w 448465"/>
              <a:gd name="connsiteY15" fmla="*/ 29297 h 686445"/>
              <a:gd name="connsiteX16" fmla="*/ 129179 w 448465"/>
              <a:gd name="connsiteY16" fmla="*/ 19276 h 686445"/>
              <a:gd name="connsiteX17" fmla="*/ 140044 w 448465"/>
              <a:gd name="connsiteY17" fmla="*/ 7841 h 686445"/>
              <a:gd name="connsiteX18" fmla="*/ 223486 w 448465"/>
              <a:gd name="connsiteY18" fmla="*/ 1427 h 686445"/>
              <a:gd name="connsiteX19" fmla="*/ 256376 w 448465"/>
              <a:gd name="connsiteY19" fmla="*/ 13 h 686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8465" h="686445">
                <a:moveTo>
                  <a:pt x="256376" y="13"/>
                </a:moveTo>
                <a:cubicBezTo>
                  <a:pt x="268638" y="191"/>
                  <a:pt x="280165" y="2295"/>
                  <a:pt x="284865" y="10151"/>
                </a:cubicBezTo>
                <a:cubicBezTo>
                  <a:pt x="284978" y="11132"/>
                  <a:pt x="285594" y="11621"/>
                  <a:pt x="285708" y="12603"/>
                </a:cubicBezTo>
                <a:cubicBezTo>
                  <a:pt x="290853" y="13011"/>
                  <a:pt x="294755" y="16109"/>
                  <a:pt x="296979" y="22444"/>
                </a:cubicBezTo>
                <a:cubicBezTo>
                  <a:pt x="330116" y="125212"/>
                  <a:pt x="296936" y="241639"/>
                  <a:pt x="299190" y="348863"/>
                </a:cubicBezTo>
                <a:cubicBezTo>
                  <a:pt x="304770" y="348723"/>
                  <a:pt x="311277" y="348540"/>
                  <a:pt x="316856" y="348401"/>
                </a:cubicBezTo>
                <a:cubicBezTo>
                  <a:pt x="348247" y="347802"/>
                  <a:pt x="395287" y="337897"/>
                  <a:pt x="424929" y="352293"/>
                </a:cubicBezTo>
                <a:cubicBezTo>
                  <a:pt x="428308" y="351410"/>
                  <a:pt x="431490" y="352041"/>
                  <a:pt x="433681" y="353781"/>
                </a:cubicBezTo>
                <a:cubicBezTo>
                  <a:pt x="478815" y="388726"/>
                  <a:pt x="408017" y="491667"/>
                  <a:pt x="388679" y="521785"/>
                </a:cubicBezTo>
                <a:cubicBezTo>
                  <a:pt x="355140" y="574287"/>
                  <a:pt x="307535" y="658418"/>
                  <a:pt x="245373" y="682731"/>
                </a:cubicBezTo>
                <a:cubicBezTo>
                  <a:pt x="189599" y="704761"/>
                  <a:pt x="136089" y="623154"/>
                  <a:pt x="110526" y="586473"/>
                </a:cubicBezTo>
                <a:cubicBezTo>
                  <a:pt x="66816" y="524573"/>
                  <a:pt x="13144" y="446403"/>
                  <a:pt x="191" y="369804"/>
                </a:cubicBezTo>
                <a:cubicBezTo>
                  <a:pt x="-2032" y="354330"/>
                  <a:pt x="15749" y="345712"/>
                  <a:pt x="24648" y="352777"/>
                </a:cubicBezTo>
                <a:cubicBezTo>
                  <a:pt x="28037" y="350899"/>
                  <a:pt x="31416" y="350016"/>
                  <a:pt x="35580" y="350535"/>
                </a:cubicBezTo>
                <a:cubicBezTo>
                  <a:pt x="70132" y="355233"/>
                  <a:pt x="105143" y="355838"/>
                  <a:pt x="140096" y="355393"/>
                </a:cubicBezTo>
                <a:cubicBezTo>
                  <a:pt x="144162" y="245831"/>
                  <a:pt x="129275" y="138495"/>
                  <a:pt x="125798" y="29297"/>
                </a:cubicBezTo>
                <a:cubicBezTo>
                  <a:pt x="125276" y="25316"/>
                  <a:pt x="126954" y="22078"/>
                  <a:pt x="129179" y="19276"/>
                </a:cubicBezTo>
                <a:cubicBezTo>
                  <a:pt x="130014" y="13586"/>
                  <a:pt x="133108" y="9689"/>
                  <a:pt x="140044" y="7841"/>
                </a:cubicBezTo>
                <a:cubicBezTo>
                  <a:pt x="167252" y="2250"/>
                  <a:pt x="195643" y="2056"/>
                  <a:pt x="223486" y="1427"/>
                </a:cubicBezTo>
                <a:cubicBezTo>
                  <a:pt x="231121" y="1582"/>
                  <a:pt x="244115" y="-165"/>
                  <a:pt x="256376" y="13"/>
                </a:cubicBezTo>
                <a:close/>
              </a:path>
            </a:pathLst>
          </a:custGeom>
          <a:gradFill>
            <a:gsLst>
              <a:gs pos="25000">
                <a:schemeClr val="accent4"/>
              </a:gs>
              <a:gs pos="100000">
                <a:schemeClr val="accent1">
                  <a:alpha val="9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6" name="组合 15">
            <a:extLst>
              <a:ext uri="{FF2B5EF4-FFF2-40B4-BE49-F238E27FC236}">
                <a16:creationId xmlns:a16="http://schemas.microsoft.com/office/drawing/2014/main" id="{E3209143-BF66-4393-9159-B7DB08858033}"/>
              </a:ext>
            </a:extLst>
          </p:cNvPr>
          <p:cNvGrpSpPr/>
          <p:nvPr/>
        </p:nvGrpSpPr>
        <p:grpSpPr>
          <a:xfrm>
            <a:off x="1998812" y="2895622"/>
            <a:ext cx="1800000" cy="504000"/>
            <a:chOff x="10640903" y="2314829"/>
            <a:chExt cx="900000" cy="298348"/>
          </a:xfrm>
          <a:solidFill>
            <a:schemeClr val="bg2"/>
          </a:solidFill>
        </p:grpSpPr>
        <p:sp>
          <p:nvSpPr>
            <p:cNvPr id="17" name="矩形: 对角圆角 16">
              <a:extLst>
                <a:ext uri="{FF2B5EF4-FFF2-40B4-BE49-F238E27FC236}">
                  <a16:creationId xmlns:a16="http://schemas.microsoft.com/office/drawing/2014/main" id="{C94E734F-8BAE-421E-8AA6-10613ACE84A6}"/>
                </a:ext>
              </a:extLst>
            </p:cNvPr>
            <p:cNvSpPr/>
            <p:nvPr/>
          </p:nvSpPr>
          <p:spPr>
            <a:xfrm>
              <a:off x="10640903" y="2314829"/>
              <a:ext cx="900000" cy="298348"/>
            </a:xfrm>
            <a:prstGeom prst="round2DiagRect">
              <a:avLst>
                <a:gd name="adj1" fmla="val 28911"/>
                <a:gd name="adj2" fmla="val 0"/>
              </a:avLst>
            </a:prstGeom>
            <a:gradFill>
              <a:gsLst>
                <a:gs pos="20000">
                  <a:srgbClr val="DEE1E6">
                    <a:alpha val="64000"/>
                  </a:srgbClr>
                </a:gs>
                <a:gs pos="88000">
                  <a:srgbClr val="DEE1E6"/>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18" name="文本框 17">
              <a:extLst>
                <a:ext uri="{FF2B5EF4-FFF2-40B4-BE49-F238E27FC236}">
                  <a16:creationId xmlns:a16="http://schemas.microsoft.com/office/drawing/2014/main" id="{F21206F5-9653-4C58-8064-6DEDA0FBC86D}"/>
                </a:ext>
              </a:extLst>
            </p:cNvPr>
            <p:cNvSpPr txBox="1"/>
            <p:nvPr/>
          </p:nvSpPr>
          <p:spPr>
            <a:xfrm>
              <a:off x="10703024" y="2362617"/>
              <a:ext cx="791387" cy="204054"/>
            </a:xfrm>
            <a:prstGeom prst="rect">
              <a:avLst/>
            </a:prstGeom>
            <a:noFill/>
          </p:spPr>
          <p:txBody>
            <a:bodyPr wrap="square" rtlCol="0">
              <a:spAutoFit/>
            </a:bodyPr>
            <a:lstStyle/>
            <a:p>
              <a:pPr algn="ctr"/>
              <a:r>
                <a:rPr lang="zh-CN" altLang="en-US" dirty="0">
                  <a:solidFill>
                    <a:schemeClr val="accent2">
                      <a:lumMod val="75000"/>
                    </a:schemeClr>
                  </a:solidFill>
                </a:rPr>
                <a:t>线性回归</a:t>
              </a:r>
            </a:p>
          </p:txBody>
        </p:sp>
      </p:grpSp>
      <p:grpSp>
        <p:nvGrpSpPr>
          <p:cNvPr id="30" name="组合 29">
            <a:extLst>
              <a:ext uri="{FF2B5EF4-FFF2-40B4-BE49-F238E27FC236}">
                <a16:creationId xmlns:a16="http://schemas.microsoft.com/office/drawing/2014/main" id="{96D1C591-7979-42AF-BC2D-084D967822CD}"/>
              </a:ext>
            </a:extLst>
          </p:cNvPr>
          <p:cNvGrpSpPr/>
          <p:nvPr/>
        </p:nvGrpSpPr>
        <p:grpSpPr>
          <a:xfrm>
            <a:off x="1998812" y="3518010"/>
            <a:ext cx="1800000" cy="504000"/>
            <a:chOff x="10640903" y="2314829"/>
            <a:chExt cx="900000" cy="298348"/>
          </a:xfrm>
          <a:solidFill>
            <a:schemeClr val="bg2"/>
          </a:solidFill>
        </p:grpSpPr>
        <p:sp>
          <p:nvSpPr>
            <p:cNvPr id="31" name="矩形: 对角圆角 30">
              <a:extLst>
                <a:ext uri="{FF2B5EF4-FFF2-40B4-BE49-F238E27FC236}">
                  <a16:creationId xmlns:a16="http://schemas.microsoft.com/office/drawing/2014/main" id="{6F0CC873-E83C-4725-A74B-AC451C5F2C9F}"/>
                </a:ext>
              </a:extLst>
            </p:cNvPr>
            <p:cNvSpPr/>
            <p:nvPr/>
          </p:nvSpPr>
          <p:spPr>
            <a:xfrm>
              <a:off x="10640903" y="2314829"/>
              <a:ext cx="900000" cy="298348"/>
            </a:xfrm>
            <a:prstGeom prst="round2DiagRect">
              <a:avLst>
                <a:gd name="adj1" fmla="val 28911"/>
                <a:gd name="adj2" fmla="val 0"/>
              </a:avLst>
            </a:prstGeom>
            <a:gradFill>
              <a:gsLst>
                <a:gs pos="20000">
                  <a:srgbClr val="DEE1E6">
                    <a:alpha val="64000"/>
                  </a:srgbClr>
                </a:gs>
                <a:gs pos="88000">
                  <a:srgbClr val="DEE1E6"/>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32" name="文本框 31">
              <a:extLst>
                <a:ext uri="{FF2B5EF4-FFF2-40B4-BE49-F238E27FC236}">
                  <a16:creationId xmlns:a16="http://schemas.microsoft.com/office/drawing/2014/main" id="{9A80C0DD-1EB7-4260-98A8-8EDEF21BDDA6}"/>
                </a:ext>
              </a:extLst>
            </p:cNvPr>
            <p:cNvSpPr txBox="1"/>
            <p:nvPr/>
          </p:nvSpPr>
          <p:spPr>
            <a:xfrm>
              <a:off x="10703024" y="2362617"/>
              <a:ext cx="791387" cy="204054"/>
            </a:xfrm>
            <a:prstGeom prst="rect">
              <a:avLst/>
            </a:prstGeom>
            <a:noFill/>
          </p:spPr>
          <p:txBody>
            <a:bodyPr wrap="square" rtlCol="0">
              <a:spAutoFit/>
            </a:bodyPr>
            <a:lstStyle/>
            <a:p>
              <a:pPr algn="ctr"/>
              <a:r>
                <a:rPr lang="zh-CN" altLang="en-US" dirty="0">
                  <a:solidFill>
                    <a:schemeClr val="accent2">
                      <a:lumMod val="75000"/>
                    </a:schemeClr>
                  </a:solidFill>
                </a:rPr>
                <a:t>对数几率回归</a:t>
              </a:r>
            </a:p>
          </p:txBody>
        </p:sp>
      </p:grpSp>
      <p:grpSp>
        <p:nvGrpSpPr>
          <p:cNvPr id="33" name="组合 32">
            <a:extLst>
              <a:ext uri="{FF2B5EF4-FFF2-40B4-BE49-F238E27FC236}">
                <a16:creationId xmlns:a16="http://schemas.microsoft.com/office/drawing/2014/main" id="{DD6D5CCF-7447-4625-9AB8-78D3F35C0359}"/>
              </a:ext>
            </a:extLst>
          </p:cNvPr>
          <p:cNvGrpSpPr/>
          <p:nvPr/>
        </p:nvGrpSpPr>
        <p:grpSpPr>
          <a:xfrm>
            <a:off x="1998812" y="4147733"/>
            <a:ext cx="1800000" cy="504000"/>
            <a:chOff x="10640903" y="2314829"/>
            <a:chExt cx="900000" cy="298348"/>
          </a:xfrm>
          <a:solidFill>
            <a:schemeClr val="bg2"/>
          </a:solidFill>
        </p:grpSpPr>
        <p:sp>
          <p:nvSpPr>
            <p:cNvPr id="34" name="矩形: 对角圆角 33">
              <a:extLst>
                <a:ext uri="{FF2B5EF4-FFF2-40B4-BE49-F238E27FC236}">
                  <a16:creationId xmlns:a16="http://schemas.microsoft.com/office/drawing/2014/main" id="{CF29D67F-6B2C-4AD8-AF72-F5A174ABC1A9}"/>
                </a:ext>
              </a:extLst>
            </p:cNvPr>
            <p:cNvSpPr/>
            <p:nvPr/>
          </p:nvSpPr>
          <p:spPr>
            <a:xfrm>
              <a:off x="10640903" y="2314829"/>
              <a:ext cx="900000" cy="298348"/>
            </a:xfrm>
            <a:prstGeom prst="round2DiagRect">
              <a:avLst>
                <a:gd name="adj1" fmla="val 28911"/>
                <a:gd name="adj2" fmla="val 0"/>
              </a:avLst>
            </a:prstGeom>
            <a:gradFill>
              <a:gsLst>
                <a:gs pos="20000">
                  <a:srgbClr val="DEE1E6">
                    <a:alpha val="64000"/>
                  </a:srgbClr>
                </a:gs>
                <a:gs pos="88000">
                  <a:srgbClr val="DEE1E6"/>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35" name="文本框 34">
              <a:extLst>
                <a:ext uri="{FF2B5EF4-FFF2-40B4-BE49-F238E27FC236}">
                  <a16:creationId xmlns:a16="http://schemas.microsoft.com/office/drawing/2014/main" id="{D6257397-8122-4CE8-B3F2-3A49BF19792F}"/>
                </a:ext>
              </a:extLst>
            </p:cNvPr>
            <p:cNvSpPr txBox="1"/>
            <p:nvPr/>
          </p:nvSpPr>
          <p:spPr>
            <a:xfrm>
              <a:off x="10703024" y="2362617"/>
              <a:ext cx="791387" cy="204054"/>
            </a:xfrm>
            <a:prstGeom prst="rect">
              <a:avLst/>
            </a:prstGeom>
            <a:noFill/>
          </p:spPr>
          <p:txBody>
            <a:bodyPr wrap="square" rtlCol="0">
              <a:spAutoFit/>
            </a:bodyPr>
            <a:lstStyle/>
            <a:p>
              <a:pPr algn="ctr"/>
              <a:r>
                <a:rPr lang="en-US" altLang="zh-CN" dirty="0">
                  <a:solidFill>
                    <a:schemeClr val="accent2">
                      <a:lumMod val="75000"/>
                    </a:schemeClr>
                  </a:solidFill>
                </a:rPr>
                <a:t>LASSO</a:t>
              </a:r>
              <a:r>
                <a:rPr lang="zh-CN" altLang="en-US" dirty="0">
                  <a:solidFill>
                    <a:schemeClr val="accent2">
                      <a:lumMod val="75000"/>
                    </a:schemeClr>
                  </a:solidFill>
                </a:rPr>
                <a:t>回归</a:t>
              </a:r>
            </a:p>
          </p:txBody>
        </p:sp>
      </p:grpSp>
      <p:grpSp>
        <p:nvGrpSpPr>
          <p:cNvPr id="39" name="组合 38">
            <a:extLst>
              <a:ext uri="{FF2B5EF4-FFF2-40B4-BE49-F238E27FC236}">
                <a16:creationId xmlns:a16="http://schemas.microsoft.com/office/drawing/2014/main" id="{4C120C4C-030D-44DE-9B0F-C5CA600BD919}"/>
              </a:ext>
            </a:extLst>
          </p:cNvPr>
          <p:cNvGrpSpPr/>
          <p:nvPr/>
        </p:nvGrpSpPr>
        <p:grpSpPr>
          <a:xfrm>
            <a:off x="1989627" y="4774229"/>
            <a:ext cx="1800000" cy="504000"/>
            <a:chOff x="10640903" y="2314829"/>
            <a:chExt cx="900000" cy="298348"/>
          </a:xfrm>
          <a:solidFill>
            <a:schemeClr val="bg2"/>
          </a:solidFill>
        </p:grpSpPr>
        <p:sp>
          <p:nvSpPr>
            <p:cNvPr id="40" name="矩形: 对角圆角 39">
              <a:extLst>
                <a:ext uri="{FF2B5EF4-FFF2-40B4-BE49-F238E27FC236}">
                  <a16:creationId xmlns:a16="http://schemas.microsoft.com/office/drawing/2014/main" id="{5FBF5D53-BA26-4152-ADB3-59AAAD7443B6}"/>
                </a:ext>
              </a:extLst>
            </p:cNvPr>
            <p:cNvSpPr/>
            <p:nvPr/>
          </p:nvSpPr>
          <p:spPr>
            <a:xfrm>
              <a:off x="10640903" y="2314829"/>
              <a:ext cx="900000" cy="298348"/>
            </a:xfrm>
            <a:prstGeom prst="round2DiagRect">
              <a:avLst>
                <a:gd name="adj1" fmla="val 28911"/>
                <a:gd name="adj2" fmla="val 0"/>
              </a:avLst>
            </a:prstGeom>
            <a:gradFill>
              <a:gsLst>
                <a:gs pos="20000">
                  <a:srgbClr val="DEE1E6">
                    <a:alpha val="64000"/>
                  </a:srgbClr>
                </a:gs>
                <a:gs pos="88000">
                  <a:srgbClr val="DEE1E6"/>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41" name="文本框 40">
              <a:extLst>
                <a:ext uri="{FF2B5EF4-FFF2-40B4-BE49-F238E27FC236}">
                  <a16:creationId xmlns:a16="http://schemas.microsoft.com/office/drawing/2014/main" id="{87639478-5FF3-47A8-9E7D-F8B4E5217385}"/>
                </a:ext>
              </a:extLst>
            </p:cNvPr>
            <p:cNvSpPr txBox="1"/>
            <p:nvPr/>
          </p:nvSpPr>
          <p:spPr>
            <a:xfrm>
              <a:off x="10703024" y="2362617"/>
              <a:ext cx="791387" cy="204054"/>
            </a:xfrm>
            <a:prstGeom prst="rect">
              <a:avLst/>
            </a:prstGeom>
            <a:noFill/>
          </p:spPr>
          <p:txBody>
            <a:bodyPr wrap="square" rtlCol="0">
              <a:spAutoFit/>
            </a:bodyPr>
            <a:lstStyle/>
            <a:p>
              <a:pPr algn="ctr"/>
              <a:r>
                <a:rPr lang="en-US" altLang="zh-CN" dirty="0">
                  <a:solidFill>
                    <a:schemeClr val="accent2">
                      <a:lumMod val="75000"/>
                    </a:schemeClr>
                  </a:solidFill>
                </a:rPr>
                <a:t>Ridge</a:t>
              </a:r>
              <a:r>
                <a:rPr lang="zh-CN" altLang="en-US" dirty="0">
                  <a:solidFill>
                    <a:schemeClr val="accent2">
                      <a:lumMod val="75000"/>
                    </a:schemeClr>
                  </a:solidFill>
                </a:rPr>
                <a:t>回归</a:t>
              </a:r>
            </a:p>
          </p:txBody>
        </p:sp>
      </p:grpSp>
      <p:grpSp>
        <p:nvGrpSpPr>
          <p:cNvPr id="42" name="组合 41">
            <a:extLst>
              <a:ext uri="{FF2B5EF4-FFF2-40B4-BE49-F238E27FC236}">
                <a16:creationId xmlns:a16="http://schemas.microsoft.com/office/drawing/2014/main" id="{35A20949-E17F-43FD-BEF9-938B54671EC8}"/>
              </a:ext>
            </a:extLst>
          </p:cNvPr>
          <p:cNvGrpSpPr/>
          <p:nvPr/>
        </p:nvGrpSpPr>
        <p:grpSpPr>
          <a:xfrm>
            <a:off x="1998812" y="5396617"/>
            <a:ext cx="1800000" cy="504000"/>
            <a:chOff x="10640903" y="2314829"/>
            <a:chExt cx="900000" cy="298348"/>
          </a:xfrm>
          <a:solidFill>
            <a:schemeClr val="bg2"/>
          </a:solidFill>
        </p:grpSpPr>
        <p:sp>
          <p:nvSpPr>
            <p:cNvPr id="43" name="矩形: 对角圆角 42">
              <a:extLst>
                <a:ext uri="{FF2B5EF4-FFF2-40B4-BE49-F238E27FC236}">
                  <a16:creationId xmlns:a16="http://schemas.microsoft.com/office/drawing/2014/main" id="{E2E0759E-3B7A-4921-BD9E-1C08A7BF5FED}"/>
                </a:ext>
              </a:extLst>
            </p:cNvPr>
            <p:cNvSpPr/>
            <p:nvPr/>
          </p:nvSpPr>
          <p:spPr>
            <a:xfrm>
              <a:off x="10640903" y="2314829"/>
              <a:ext cx="900000" cy="298348"/>
            </a:xfrm>
            <a:prstGeom prst="round2DiagRect">
              <a:avLst>
                <a:gd name="adj1" fmla="val 28911"/>
                <a:gd name="adj2" fmla="val 0"/>
              </a:avLst>
            </a:prstGeom>
            <a:gradFill>
              <a:gsLst>
                <a:gs pos="20000">
                  <a:srgbClr val="DEE1E6">
                    <a:alpha val="64000"/>
                  </a:srgbClr>
                </a:gs>
                <a:gs pos="88000">
                  <a:srgbClr val="DEE1E6"/>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44" name="文本框 43">
              <a:extLst>
                <a:ext uri="{FF2B5EF4-FFF2-40B4-BE49-F238E27FC236}">
                  <a16:creationId xmlns:a16="http://schemas.microsoft.com/office/drawing/2014/main" id="{02455C85-C2C8-47F2-B1C9-7F017F1C6089}"/>
                </a:ext>
              </a:extLst>
            </p:cNvPr>
            <p:cNvSpPr txBox="1"/>
            <p:nvPr/>
          </p:nvSpPr>
          <p:spPr>
            <a:xfrm>
              <a:off x="10703024" y="2362617"/>
              <a:ext cx="791387" cy="204054"/>
            </a:xfrm>
            <a:prstGeom prst="rect">
              <a:avLst/>
            </a:prstGeom>
            <a:noFill/>
          </p:spPr>
          <p:txBody>
            <a:bodyPr wrap="square" rtlCol="0">
              <a:spAutoFit/>
            </a:bodyPr>
            <a:lstStyle/>
            <a:p>
              <a:pPr algn="ctr"/>
              <a:r>
                <a:rPr lang="zh-CN" altLang="en-US" dirty="0">
                  <a:solidFill>
                    <a:schemeClr val="accent2">
                      <a:lumMod val="75000"/>
                    </a:schemeClr>
                  </a:solidFill>
                </a:rPr>
                <a:t>决策树</a:t>
              </a:r>
            </a:p>
          </p:txBody>
        </p:sp>
      </p:grpSp>
      <p:grpSp>
        <p:nvGrpSpPr>
          <p:cNvPr id="45" name="组合 44">
            <a:extLst>
              <a:ext uri="{FF2B5EF4-FFF2-40B4-BE49-F238E27FC236}">
                <a16:creationId xmlns:a16="http://schemas.microsoft.com/office/drawing/2014/main" id="{D0206AA7-A1CA-46E3-AB49-A6B9D198948B}"/>
              </a:ext>
            </a:extLst>
          </p:cNvPr>
          <p:cNvGrpSpPr/>
          <p:nvPr/>
        </p:nvGrpSpPr>
        <p:grpSpPr>
          <a:xfrm>
            <a:off x="1989627" y="6026340"/>
            <a:ext cx="1800000" cy="504000"/>
            <a:chOff x="10640903" y="2314829"/>
            <a:chExt cx="900000" cy="298348"/>
          </a:xfrm>
          <a:solidFill>
            <a:schemeClr val="bg2"/>
          </a:solidFill>
        </p:grpSpPr>
        <p:sp>
          <p:nvSpPr>
            <p:cNvPr id="46" name="矩形: 对角圆角 45">
              <a:extLst>
                <a:ext uri="{FF2B5EF4-FFF2-40B4-BE49-F238E27FC236}">
                  <a16:creationId xmlns:a16="http://schemas.microsoft.com/office/drawing/2014/main" id="{09B46751-887F-4B87-97D2-ADF056020F01}"/>
                </a:ext>
              </a:extLst>
            </p:cNvPr>
            <p:cNvSpPr/>
            <p:nvPr/>
          </p:nvSpPr>
          <p:spPr>
            <a:xfrm>
              <a:off x="10640903" y="2314829"/>
              <a:ext cx="900000" cy="298348"/>
            </a:xfrm>
            <a:prstGeom prst="round2DiagRect">
              <a:avLst>
                <a:gd name="adj1" fmla="val 28911"/>
                <a:gd name="adj2" fmla="val 0"/>
              </a:avLst>
            </a:prstGeom>
            <a:gradFill>
              <a:gsLst>
                <a:gs pos="20000">
                  <a:srgbClr val="DEE1E6">
                    <a:alpha val="64000"/>
                  </a:srgbClr>
                </a:gs>
                <a:gs pos="88000">
                  <a:srgbClr val="DEE1E6"/>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47" name="文本框 46">
              <a:extLst>
                <a:ext uri="{FF2B5EF4-FFF2-40B4-BE49-F238E27FC236}">
                  <a16:creationId xmlns:a16="http://schemas.microsoft.com/office/drawing/2014/main" id="{93516FDF-76CE-4D5D-BF2E-79ECCFD845E4}"/>
                </a:ext>
              </a:extLst>
            </p:cNvPr>
            <p:cNvSpPr txBox="1"/>
            <p:nvPr/>
          </p:nvSpPr>
          <p:spPr>
            <a:xfrm>
              <a:off x="10703024" y="2362617"/>
              <a:ext cx="791387" cy="204054"/>
            </a:xfrm>
            <a:prstGeom prst="rect">
              <a:avLst/>
            </a:prstGeom>
            <a:noFill/>
          </p:spPr>
          <p:txBody>
            <a:bodyPr wrap="square" rtlCol="0">
              <a:spAutoFit/>
            </a:bodyPr>
            <a:lstStyle/>
            <a:p>
              <a:pPr algn="ctr"/>
              <a:r>
                <a:rPr lang="zh-CN" altLang="en-US" dirty="0">
                  <a:solidFill>
                    <a:schemeClr val="accent2">
                      <a:lumMod val="75000"/>
                    </a:schemeClr>
                  </a:solidFill>
                </a:rPr>
                <a:t>支持向量机</a:t>
              </a:r>
            </a:p>
          </p:txBody>
        </p:sp>
      </p:grpSp>
      <p:sp>
        <p:nvSpPr>
          <p:cNvPr id="51" name="任意多边形: 形状 50">
            <a:extLst>
              <a:ext uri="{FF2B5EF4-FFF2-40B4-BE49-F238E27FC236}">
                <a16:creationId xmlns:a16="http://schemas.microsoft.com/office/drawing/2014/main" id="{C66BD2CE-31D5-49C2-AD6E-AA0275768075}"/>
              </a:ext>
            </a:extLst>
          </p:cNvPr>
          <p:cNvSpPr/>
          <p:nvPr/>
        </p:nvSpPr>
        <p:spPr>
          <a:xfrm rot="16200000">
            <a:off x="4400068" y="3313447"/>
            <a:ext cx="360000" cy="900000"/>
          </a:xfrm>
          <a:custGeom>
            <a:avLst/>
            <a:gdLst>
              <a:gd name="connsiteX0" fmla="*/ 256376 w 448465"/>
              <a:gd name="connsiteY0" fmla="*/ 13 h 686445"/>
              <a:gd name="connsiteX1" fmla="*/ 284865 w 448465"/>
              <a:gd name="connsiteY1" fmla="*/ 10151 h 686445"/>
              <a:gd name="connsiteX2" fmla="*/ 285708 w 448465"/>
              <a:gd name="connsiteY2" fmla="*/ 12603 h 686445"/>
              <a:gd name="connsiteX3" fmla="*/ 296979 w 448465"/>
              <a:gd name="connsiteY3" fmla="*/ 22444 h 686445"/>
              <a:gd name="connsiteX4" fmla="*/ 299190 w 448465"/>
              <a:gd name="connsiteY4" fmla="*/ 348863 h 686445"/>
              <a:gd name="connsiteX5" fmla="*/ 316856 w 448465"/>
              <a:gd name="connsiteY5" fmla="*/ 348401 h 686445"/>
              <a:gd name="connsiteX6" fmla="*/ 424929 w 448465"/>
              <a:gd name="connsiteY6" fmla="*/ 352293 h 686445"/>
              <a:gd name="connsiteX7" fmla="*/ 433681 w 448465"/>
              <a:gd name="connsiteY7" fmla="*/ 353781 h 686445"/>
              <a:gd name="connsiteX8" fmla="*/ 388679 w 448465"/>
              <a:gd name="connsiteY8" fmla="*/ 521785 h 686445"/>
              <a:gd name="connsiteX9" fmla="*/ 245373 w 448465"/>
              <a:gd name="connsiteY9" fmla="*/ 682731 h 686445"/>
              <a:gd name="connsiteX10" fmla="*/ 110526 w 448465"/>
              <a:gd name="connsiteY10" fmla="*/ 586473 h 686445"/>
              <a:gd name="connsiteX11" fmla="*/ 191 w 448465"/>
              <a:gd name="connsiteY11" fmla="*/ 369804 h 686445"/>
              <a:gd name="connsiteX12" fmla="*/ 24648 w 448465"/>
              <a:gd name="connsiteY12" fmla="*/ 352777 h 686445"/>
              <a:gd name="connsiteX13" fmla="*/ 35580 w 448465"/>
              <a:gd name="connsiteY13" fmla="*/ 350535 h 686445"/>
              <a:gd name="connsiteX14" fmla="*/ 140096 w 448465"/>
              <a:gd name="connsiteY14" fmla="*/ 355393 h 686445"/>
              <a:gd name="connsiteX15" fmla="*/ 125798 w 448465"/>
              <a:gd name="connsiteY15" fmla="*/ 29297 h 686445"/>
              <a:gd name="connsiteX16" fmla="*/ 129179 w 448465"/>
              <a:gd name="connsiteY16" fmla="*/ 19276 h 686445"/>
              <a:gd name="connsiteX17" fmla="*/ 140044 w 448465"/>
              <a:gd name="connsiteY17" fmla="*/ 7841 h 686445"/>
              <a:gd name="connsiteX18" fmla="*/ 223486 w 448465"/>
              <a:gd name="connsiteY18" fmla="*/ 1427 h 686445"/>
              <a:gd name="connsiteX19" fmla="*/ 256376 w 448465"/>
              <a:gd name="connsiteY19" fmla="*/ 13 h 686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8465" h="686445">
                <a:moveTo>
                  <a:pt x="256376" y="13"/>
                </a:moveTo>
                <a:cubicBezTo>
                  <a:pt x="268638" y="191"/>
                  <a:pt x="280165" y="2295"/>
                  <a:pt x="284865" y="10151"/>
                </a:cubicBezTo>
                <a:cubicBezTo>
                  <a:pt x="284978" y="11132"/>
                  <a:pt x="285594" y="11621"/>
                  <a:pt x="285708" y="12603"/>
                </a:cubicBezTo>
                <a:cubicBezTo>
                  <a:pt x="290853" y="13011"/>
                  <a:pt x="294755" y="16109"/>
                  <a:pt x="296979" y="22444"/>
                </a:cubicBezTo>
                <a:cubicBezTo>
                  <a:pt x="330116" y="125212"/>
                  <a:pt x="296936" y="241639"/>
                  <a:pt x="299190" y="348863"/>
                </a:cubicBezTo>
                <a:cubicBezTo>
                  <a:pt x="304770" y="348723"/>
                  <a:pt x="311277" y="348540"/>
                  <a:pt x="316856" y="348401"/>
                </a:cubicBezTo>
                <a:cubicBezTo>
                  <a:pt x="348247" y="347802"/>
                  <a:pt x="395287" y="337897"/>
                  <a:pt x="424929" y="352293"/>
                </a:cubicBezTo>
                <a:cubicBezTo>
                  <a:pt x="428308" y="351410"/>
                  <a:pt x="431490" y="352041"/>
                  <a:pt x="433681" y="353781"/>
                </a:cubicBezTo>
                <a:cubicBezTo>
                  <a:pt x="478815" y="388726"/>
                  <a:pt x="408017" y="491667"/>
                  <a:pt x="388679" y="521785"/>
                </a:cubicBezTo>
                <a:cubicBezTo>
                  <a:pt x="355140" y="574287"/>
                  <a:pt x="307535" y="658418"/>
                  <a:pt x="245373" y="682731"/>
                </a:cubicBezTo>
                <a:cubicBezTo>
                  <a:pt x="189599" y="704761"/>
                  <a:pt x="136089" y="623154"/>
                  <a:pt x="110526" y="586473"/>
                </a:cubicBezTo>
                <a:cubicBezTo>
                  <a:pt x="66816" y="524573"/>
                  <a:pt x="13144" y="446403"/>
                  <a:pt x="191" y="369804"/>
                </a:cubicBezTo>
                <a:cubicBezTo>
                  <a:pt x="-2032" y="354330"/>
                  <a:pt x="15749" y="345712"/>
                  <a:pt x="24648" y="352777"/>
                </a:cubicBezTo>
                <a:cubicBezTo>
                  <a:pt x="28037" y="350899"/>
                  <a:pt x="31416" y="350016"/>
                  <a:pt x="35580" y="350535"/>
                </a:cubicBezTo>
                <a:cubicBezTo>
                  <a:pt x="70132" y="355233"/>
                  <a:pt x="105143" y="355838"/>
                  <a:pt x="140096" y="355393"/>
                </a:cubicBezTo>
                <a:cubicBezTo>
                  <a:pt x="144162" y="245831"/>
                  <a:pt x="129275" y="138495"/>
                  <a:pt x="125798" y="29297"/>
                </a:cubicBezTo>
                <a:cubicBezTo>
                  <a:pt x="125276" y="25316"/>
                  <a:pt x="126954" y="22078"/>
                  <a:pt x="129179" y="19276"/>
                </a:cubicBezTo>
                <a:cubicBezTo>
                  <a:pt x="130014" y="13586"/>
                  <a:pt x="133108" y="9689"/>
                  <a:pt x="140044" y="7841"/>
                </a:cubicBezTo>
                <a:cubicBezTo>
                  <a:pt x="167252" y="2250"/>
                  <a:pt x="195643" y="2056"/>
                  <a:pt x="223486" y="1427"/>
                </a:cubicBezTo>
                <a:cubicBezTo>
                  <a:pt x="231121" y="1582"/>
                  <a:pt x="244115" y="-165"/>
                  <a:pt x="256376" y="13"/>
                </a:cubicBezTo>
                <a:close/>
              </a:path>
            </a:pathLst>
          </a:custGeom>
          <a:gradFill>
            <a:gsLst>
              <a:gs pos="25000">
                <a:schemeClr val="accent4"/>
              </a:gs>
              <a:gs pos="100000">
                <a:schemeClr val="accent1">
                  <a:alpha val="9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3" name="文本框 52">
            <a:extLst>
              <a:ext uri="{FF2B5EF4-FFF2-40B4-BE49-F238E27FC236}">
                <a16:creationId xmlns:a16="http://schemas.microsoft.com/office/drawing/2014/main" id="{A70FBDEF-9730-4343-99C2-5E1FFFEDAEDE}"/>
              </a:ext>
            </a:extLst>
          </p:cNvPr>
          <p:cNvSpPr txBox="1"/>
          <p:nvPr/>
        </p:nvSpPr>
        <p:spPr>
          <a:xfrm>
            <a:off x="4130068" y="3256356"/>
            <a:ext cx="676502" cy="369332"/>
          </a:xfrm>
          <a:prstGeom prst="rect">
            <a:avLst/>
          </a:prstGeom>
          <a:noFill/>
        </p:spPr>
        <p:txBody>
          <a:bodyPr wrap="square" rtlCol="0">
            <a:spAutoFit/>
          </a:bodyPr>
          <a:lstStyle/>
          <a:p>
            <a:pPr algn="ctr"/>
            <a:r>
              <a:rPr lang="zh-CN" altLang="en-US" b="1" dirty="0">
                <a:solidFill>
                  <a:schemeClr val="accent2">
                    <a:lumMod val="75000"/>
                  </a:schemeClr>
                </a:solidFill>
              </a:rPr>
              <a:t>组合</a:t>
            </a:r>
          </a:p>
        </p:txBody>
      </p:sp>
      <p:sp>
        <p:nvSpPr>
          <p:cNvPr id="55" name="任意多边形: 形状 54">
            <a:extLst>
              <a:ext uri="{FF2B5EF4-FFF2-40B4-BE49-F238E27FC236}">
                <a16:creationId xmlns:a16="http://schemas.microsoft.com/office/drawing/2014/main" id="{8112E050-CC5D-41C4-8D42-B69F5B87EEC0}"/>
              </a:ext>
            </a:extLst>
          </p:cNvPr>
          <p:cNvSpPr/>
          <p:nvPr/>
        </p:nvSpPr>
        <p:spPr>
          <a:xfrm rot="16200000">
            <a:off x="4400068" y="5182887"/>
            <a:ext cx="360000" cy="900000"/>
          </a:xfrm>
          <a:custGeom>
            <a:avLst/>
            <a:gdLst>
              <a:gd name="connsiteX0" fmla="*/ 256376 w 448465"/>
              <a:gd name="connsiteY0" fmla="*/ 13 h 686445"/>
              <a:gd name="connsiteX1" fmla="*/ 284865 w 448465"/>
              <a:gd name="connsiteY1" fmla="*/ 10151 h 686445"/>
              <a:gd name="connsiteX2" fmla="*/ 285708 w 448465"/>
              <a:gd name="connsiteY2" fmla="*/ 12603 h 686445"/>
              <a:gd name="connsiteX3" fmla="*/ 296979 w 448465"/>
              <a:gd name="connsiteY3" fmla="*/ 22444 h 686445"/>
              <a:gd name="connsiteX4" fmla="*/ 299190 w 448465"/>
              <a:gd name="connsiteY4" fmla="*/ 348863 h 686445"/>
              <a:gd name="connsiteX5" fmla="*/ 316856 w 448465"/>
              <a:gd name="connsiteY5" fmla="*/ 348401 h 686445"/>
              <a:gd name="connsiteX6" fmla="*/ 424929 w 448465"/>
              <a:gd name="connsiteY6" fmla="*/ 352293 h 686445"/>
              <a:gd name="connsiteX7" fmla="*/ 433681 w 448465"/>
              <a:gd name="connsiteY7" fmla="*/ 353781 h 686445"/>
              <a:gd name="connsiteX8" fmla="*/ 388679 w 448465"/>
              <a:gd name="connsiteY8" fmla="*/ 521785 h 686445"/>
              <a:gd name="connsiteX9" fmla="*/ 245373 w 448465"/>
              <a:gd name="connsiteY9" fmla="*/ 682731 h 686445"/>
              <a:gd name="connsiteX10" fmla="*/ 110526 w 448465"/>
              <a:gd name="connsiteY10" fmla="*/ 586473 h 686445"/>
              <a:gd name="connsiteX11" fmla="*/ 191 w 448465"/>
              <a:gd name="connsiteY11" fmla="*/ 369804 h 686445"/>
              <a:gd name="connsiteX12" fmla="*/ 24648 w 448465"/>
              <a:gd name="connsiteY12" fmla="*/ 352777 h 686445"/>
              <a:gd name="connsiteX13" fmla="*/ 35580 w 448465"/>
              <a:gd name="connsiteY13" fmla="*/ 350535 h 686445"/>
              <a:gd name="connsiteX14" fmla="*/ 140096 w 448465"/>
              <a:gd name="connsiteY14" fmla="*/ 355393 h 686445"/>
              <a:gd name="connsiteX15" fmla="*/ 125798 w 448465"/>
              <a:gd name="connsiteY15" fmla="*/ 29297 h 686445"/>
              <a:gd name="connsiteX16" fmla="*/ 129179 w 448465"/>
              <a:gd name="connsiteY16" fmla="*/ 19276 h 686445"/>
              <a:gd name="connsiteX17" fmla="*/ 140044 w 448465"/>
              <a:gd name="connsiteY17" fmla="*/ 7841 h 686445"/>
              <a:gd name="connsiteX18" fmla="*/ 223486 w 448465"/>
              <a:gd name="connsiteY18" fmla="*/ 1427 h 686445"/>
              <a:gd name="connsiteX19" fmla="*/ 256376 w 448465"/>
              <a:gd name="connsiteY19" fmla="*/ 13 h 686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8465" h="686445">
                <a:moveTo>
                  <a:pt x="256376" y="13"/>
                </a:moveTo>
                <a:cubicBezTo>
                  <a:pt x="268638" y="191"/>
                  <a:pt x="280165" y="2295"/>
                  <a:pt x="284865" y="10151"/>
                </a:cubicBezTo>
                <a:cubicBezTo>
                  <a:pt x="284978" y="11132"/>
                  <a:pt x="285594" y="11621"/>
                  <a:pt x="285708" y="12603"/>
                </a:cubicBezTo>
                <a:cubicBezTo>
                  <a:pt x="290853" y="13011"/>
                  <a:pt x="294755" y="16109"/>
                  <a:pt x="296979" y="22444"/>
                </a:cubicBezTo>
                <a:cubicBezTo>
                  <a:pt x="330116" y="125212"/>
                  <a:pt x="296936" y="241639"/>
                  <a:pt x="299190" y="348863"/>
                </a:cubicBezTo>
                <a:cubicBezTo>
                  <a:pt x="304770" y="348723"/>
                  <a:pt x="311277" y="348540"/>
                  <a:pt x="316856" y="348401"/>
                </a:cubicBezTo>
                <a:cubicBezTo>
                  <a:pt x="348247" y="347802"/>
                  <a:pt x="395287" y="337897"/>
                  <a:pt x="424929" y="352293"/>
                </a:cubicBezTo>
                <a:cubicBezTo>
                  <a:pt x="428308" y="351410"/>
                  <a:pt x="431490" y="352041"/>
                  <a:pt x="433681" y="353781"/>
                </a:cubicBezTo>
                <a:cubicBezTo>
                  <a:pt x="478815" y="388726"/>
                  <a:pt x="408017" y="491667"/>
                  <a:pt x="388679" y="521785"/>
                </a:cubicBezTo>
                <a:cubicBezTo>
                  <a:pt x="355140" y="574287"/>
                  <a:pt x="307535" y="658418"/>
                  <a:pt x="245373" y="682731"/>
                </a:cubicBezTo>
                <a:cubicBezTo>
                  <a:pt x="189599" y="704761"/>
                  <a:pt x="136089" y="623154"/>
                  <a:pt x="110526" y="586473"/>
                </a:cubicBezTo>
                <a:cubicBezTo>
                  <a:pt x="66816" y="524573"/>
                  <a:pt x="13144" y="446403"/>
                  <a:pt x="191" y="369804"/>
                </a:cubicBezTo>
                <a:cubicBezTo>
                  <a:pt x="-2032" y="354330"/>
                  <a:pt x="15749" y="345712"/>
                  <a:pt x="24648" y="352777"/>
                </a:cubicBezTo>
                <a:cubicBezTo>
                  <a:pt x="28037" y="350899"/>
                  <a:pt x="31416" y="350016"/>
                  <a:pt x="35580" y="350535"/>
                </a:cubicBezTo>
                <a:cubicBezTo>
                  <a:pt x="70132" y="355233"/>
                  <a:pt x="105143" y="355838"/>
                  <a:pt x="140096" y="355393"/>
                </a:cubicBezTo>
                <a:cubicBezTo>
                  <a:pt x="144162" y="245831"/>
                  <a:pt x="129275" y="138495"/>
                  <a:pt x="125798" y="29297"/>
                </a:cubicBezTo>
                <a:cubicBezTo>
                  <a:pt x="125276" y="25316"/>
                  <a:pt x="126954" y="22078"/>
                  <a:pt x="129179" y="19276"/>
                </a:cubicBezTo>
                <a:cubicBezTo>
                  <a:pt x="130014" y="13586"/>
                  <a:pt x="133108" y="9689"/>
                  <a:pt x="140044" y="7841"/>
                </a:cubicBezTo>
                <a:cubicBezTo>
                  <a:pt x="167252" y="2250"/>
                  <a:pt x="195643" y="2056"/>
                  <a:pt x="223486" y="1427"/>
                </a:cubicBezTo>
                <a:cubicBezTo>
                  <a:pt x="231121" y="1582"/>
                  <a:pt x="244115" y="-165"/>
                  <a:pt x="256376" y="13"/>
                </a:cubicBezTo>
                <a:close/>
              </a:path>
            </a:pathLst>
          </a:custGeom>
          <a:gradFill>
            <a:gsLst>
              <a:gs pos="25000">
                <a:schemeClr val="accent4"/>
              </a:gs>
              <a:gs pos="100000">
                <a:schemeClr val="accent1">
                  <a:alpha val="9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6" name="文本框 55">
            <a:extLst>
              <a:ext uri="{FF2B5EF4-FFF2-40B4-BE49-F238E27FC236}">
                <a16:creationId xmlns:a16="http://schemas.microsoft.com/office/drawing/2014/main" id="{9CE2EBB6-AB48-4F4D-AC0F-7527E17DD9B6}"/>
              </a:ext>
            </a:extLst>
          </p:cNvPr>
          <p:cNvSpPr txBox="1"/>
          <p:nvPr/>
        </p:nvSpPr>
        <p:spPr>
          <a:xfrm>
            <a:off x="4130068" y="5125796"/>
            <a:ext cx="676502" cy="369332"/>
          </a:xfrm>
          <a:prstGeom prst="rect">
            <a:avLst/>
          </a:prstGeom>
          <a:noFill/>
        </p:spPr>
        <p:txBody>
          <a:bodyPr wrap="square" rtlCol="0">
            <a:spAutoFit/>
          </a:bodyPr>
          <a:lstStyle/>
          <a:p>
            <a:pPr algn="ctr"/>
            <a:r>
              <a:rPr lang="zh-CN" altLang="en-US" b="1" dirty="0">
                <a:solidFill>
                  <a:schemeClr val="accent2">
                    <a:lumMod val="75000"/>
                  </a:schemeClr>
                </a:solidFill>
              </a:rPr>
              <a:t>组合</a:t>
            </a:r>
          </a:p>
        </p:txBody>
      </p:sp>
      <p:sp>
        <p:nvSpPr>
          <p:cNvPr id="77" name="矩形: 圆角 76">
            <a:extLst>
              <a:ext uri="{FF2B5EF4-FFF2-40B4-BE49-F238E27FC236}">
                <a16:creationId xmlns:a16="http://schemas.microsoft.com/office/drawing/2014/main" id="{99CC07D3-C801-4189-A1F3-861200B5FC40}"/>
              </a:ext>
            </a:extLst>
          </p:cNvPr>
          <p:cNvSpPr/>
          <p:nvPr/>
        </p:nvSpPr>
        <p:spPr>
          <a:xfrm>
            <a:off x="5384650" y="3632754"/>
            <a:ext cx="612000" cy="2160000"/>
          </a:xfrm>
          <a:prstGeom prst="roundRect">
            <a:avLst>
              <a:gd name="adj" fmla="val 16194"/>
            </a:avLst>
          </a:prstGeom>
          <a:gradFill>
            <a:gsLst>
              <a:gs pos="0">
                <a:schemeClr val="accent1"/>
              </a:gs>
              <a:gs pos="100000">
                <a:schemeClr val="accent4"/>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latin typeface="+mj-lt"/>
                <a:ea typeface="+mj-ea"/>
              </a:rPr>
              <a:t>集成模型</a:t>
            </a:r>
          </a:p>
        </p:txBody>
      </p:sp>
      <p:sp>
        <p:nvSpPr>
          <p:cNvPr id="78" name="任意多边形: 形状 77">
            <a:extLst>
              <a:ext uri="{FF2B5EF4-FFF2-40B4-BE49-F238E27FC236}">
                <a16:creationId xmlns:a16="http://schemas.microsoft.com/office/drawing/2014/main" id="{15EB918C-7A81-46BE-B9A0-6374AA67E6E2}"/>
              </a:ext>
            </a:extLst>
          </p:cNvPr>
          <p:cNvSpPr/>
          <p:nvPr/>
        </p:nvSpPr>
        <p:spPr>
          <a:xfrm rot="16200000">
            <a:off x="6210368" y="4436880"/>
            <a:ext cx="360000" cy="540000"/>
          </a:xfrm>
          <a:custGeom>
            <a:avLst/>
            <a:gdLst>
              <a:gd name="connsiteX0" fmla="*/ 256376 w 448465"/>
              <a:gd name="connsiteY0" fmla="*/ 13 h 686445"/>
              <a:gd name="connsiteX1" fmla="*/ 284865 w 448465"/>
              <a:gd name="connsiteY1" fmla="*/ 10151 h 686445"/>
              <a:gd name="connsiteX2" fmla="*/ 285708 w 448465"/>
              <a:gd name="connsiteY2" fmla="*/ 12603 h 686445"/>
              <a:gd name="connsiteX3" fmla="*/ 296979 w 448465"/>
              <a:gd name="connsiteY3" fmla="*/ 22444 h 686445"/>
              <a:gd name="connsiteX4" fmla="*/ 299190 w 448465"/>
              <a:gd name="connsiteY4" fmla="*/ 348863 h 686445"/>
              <a:gd name="connsiteX5" fmla="*/ 316856 w 448465"/>
              <a:gd name="connsiteY5" fmla="*/ 348401 h 686445"/>
              <a:gd name="connsiteX6" fmla="*/ 424929 w 448465"/>
              <a:gd name="connsiteY6" fmla="*/ 352293 h 686445"/>
              <a:gd name="connsiteX7" fmla="*/ 433681 w 448465"/>
              <a:gd name="connsiteY7" fmla="*/ 353781 h 686445"/>
              <a:gd name="connsiteX8" fmla="*/ 388679 w 448465"/>
              <a:gd name="connsiteY8" fmla="*/ 521785 h 686445"/>
              <a:gd name="connsiteX9" fmla="*/ 245373 w 448465"/>
              <a:gd name="connsiteY9" fmla="*/ 682731 h 686445"/>
              <a:gd name="connsiteX10" fmla="*/ 110526 w 448465"/>
              <a:gd name="connsiteY10" fmla="*/ 586473 h 686445"/>
              <a:gd name="connsiteX11" fmla="*/ 191 w 448465"/>
              <a:gd name="connsiteY11" fmla="*/ 369804 h 686445"/>
              <a:gd name="connsiteX12" fmla="*/ 24648 w 448465"/>
              <a:gd name="connsiteY12" fmla="*/ 352777 h 686445"/>
              <a:gd name="connsiteX13" fmla="*/ 35580 w 448465"/>
              <a:gd name="connsiteY13" fmla="*/ 350535 h 686445"/>
              <a:gd name="connsiteX14" fmla="*/ 140096 w 448465"/>
              <a:gd name="connsiteY14" fmla="*/ 355393 h 686445"/>
              <a:gd name="connsiteX15" fmla="*/ 125798 w 448465"/>
              <a:gd name="connsiteY15" fmla="*/ 29297 h 686445"/>
              <a:gd name="connsiteX16" fmla="*/ 129179 w 448465"/>
              <a:gd name="connsiteY16" fmla="*/ 19276 h 686445"/>
              <a:gd name="connsiteX17" fmla="*/ 140044 w 448465"/>
              <a:gd name="connsiteY17" fmla="*/ 7841 h 686445"/>
              <a:gd name="connsiteX18" fmla="*/ 223486 w 448465"/>
              <a:gd name="connsiteY18" fmla="*/ 1427 h 686445"/>
              <a:gd name="connsiteX19" fmla="*/ 256376 w 448465"/>
              <a:gd name="connsiteY19" fmla="*/ 13 h 686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8465" h="686445">
                <a:moveTo>
                  <a:pt x="256376" y="13"/>
                </a:moveTo>
                <a:cubicBezTo>
                  <a:pt x="268638" y="191"/>
                  <a:pt x="280165" y="2295"/>
                  <a:pt x="284865" y="10151"/>
                </a:cubicBezTo>
                <a:cubicBezTo>
                  <a:pt x="284978" y="11132"/>
                  <a:pt x="285594" y="11621"/>
                  <a:pt x="285708" y="12603"/>
                </a:cubicBezTo>
                <a:cubicBezTo>
                  <a:pt x="290853" y="13011"/>
                  <a:pt x="294755" y="16109"/>
                  <a:pt x="296979" y="22444"/>
                </a:cubicBezTo>
                <a:cubicBezTo>
                  <a:pt x="330116" y="125212"/>
                  <a:pt x="296936" y="241639"/>
                  <a:pt x="299190" y="348863"/>
                </a:cubicBezTo>
                <a:cubicBezTo>
                  <a:pt x="304770" y="348723"/>
                  <a:pt x="311277" y="348540"/>
                  <a:pt x="316856" y="348401"/>
                </a:cubicBezTo>
                <a:cubicBezTo>
                  <a:pt x="348247" y="347802"/>
                  <a:pt x="395287" y="337897"/>
                  <a:pt x="424929" y="352293"/>
                </a:cubicBezTo>
                <a:cubicBezTo>
                  <a:pt x="428308" y="351410"/>
                  <a:pt x="431490" y="352041"/>
                  <a:pt x="433681" y="353781"/>
                </a:cubicBezTo>
                <a:cubicBezTo>
                  <a:pt x="478815" y="388726"/>
                  <a:pt x="408017" y="491667"/>
                  <a:pt x="388679" y="521785"/>
                </a:cubicBezTo>
                <a:cubicBezTo>
                  <a:pt x="355140" y="574287"/>
                  <a:pt x="307535" y="658418"/>
                  <a:pt x="245373" y="682731"/>
                </a:cubicBezTo>
                <a:cubicBezTo>
                  <a:pt x="189599" y="704761"/>
                  <a:pt x="136089" y="623154"/>
                  <a:pt x="110526" y="586473"/>
                </a:cubicBezTo>
                <a:cubicBezTo>
                  <a:pt x="66816" y="524573"/>
                  <a:pt x="13144" y="446403"/>
                  <a:pt x="191" y="369804"/>
                </a:cubicBezTo>
                <a:cubicBezTo>
                  <a:pt x="-2032" y="354330"/>
                  <a:pt x="15749" y="345712"/>
                  <a:pt x="24648" y="352777"/>
                </a:cubicBezTo>
                <a:cubicBezTo>
                  <a:pt x="28037" y="350899"/>
                  <a:pt x="31416" y="350016"/>
                  <a:pt x="35580" y="350535"/>
                </a:cubicBezTo>
                <a:cubicBezTo>
                  <a:pt x="70132" y="355233"/>
                  <a:pt x="105143" y="355838"/>
                  <a:pt x="140096" y="355393"/>
                </a:cubicBezTo>
                <a:cubicBezTo>
                  <a:pt x="144162" y="245831"/>
                  <a:pt x="129275" y="138495"/>
                  <a:pt x="125798" y="29297"/>
                </a:cubicBezTo>
                <a:cubicBezTo>
                  <a:pt x="125276" y="25316"/>
                  <a:pt x="126954" y="22078"/>
                  <a:pt x="129179" y="19276"/>
                </a:cubicBezTo>
                <a:cubicBezTo>
                  <a:pt x="130014" y="13586"/>
                  <a:pt x="133108" y="9689"/>
                  <a:pt x="140044" y="7841"/>
                </a:cubicBezTo>
                <a:cubicBezTo>
                  <a:pt x="167252" y="2250"/>
                  <a:pt x="195643" y="2056"/>
                  <a:pt x="223486" y="1427"/>
                </a:cubicBezTo>
                <a:cubicBezTo>
                  <a:pt x="231121" y="1582"/>
                  <a:pt x="244115" y="-165"/>
                  <a:pt x="256376" y="13"/>
                </a:cubicBezTo>
                <a:close/>
              </a:path>
            </a:pathLst>
          </a:custGeom>
          <a:gradFill>
            <a:gsLst>
              <a:gs pos="25000">
                <a:schemeClr val="accent4"/>
              </a:gs>
              <a:gs pos="100000">
                <a:schemeClr val="accent1">
                  <a:alpha val="9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79" name="组合 78">
            <a:extLst>
              <a:ext uri="{FF2B5EF4-FFF2-40B4-BE49-F238E27FC236}">
                <a16:creationId xmlns:a16="http://schemas.microsoft.com/office/drawing/2014/main" id="{CB0C92E6-6EA6-435A-BF0F-A4C89F22C67D}"/>
              </a:ext>
            </a:extLst>
          </p:cNvPr>
          <p:cNvGrpSpPr/>
          <p:nvPr/>
        </p:nvGrpSpPr>
        <p:grpSpPr>
          <a:xfrm>
            <a:off x="6849152" y="2901972"/>
            <a:ext cx="1800000" cy="504000"/>
            <a:chOff x="10640903" y="2314829"/>
            <a:chExt cx="900000" cy="298348"/>
          </a:xfrm>
          <a:solidFill>
            <a:schemeClr val="bg2"/>
          </a:solidFill>
        </p:grpSpPr>
        <p:sp>
          <p:nvSpPr>
            <p:cNvPr id="80" name="矩形: 对角圆角 79">
              <a:extLst>
                <a:ext uri="{FF2B5EF4-FFF2-40B4-BE49-F238E27FC236}">
                  <a16:creationId xmlns:a16="http://schemas.microsoft.com/office/drawing/2014/main" id="{B9164741-9F70-48D9-9BBF-02BC1291B1B2}"/>
                </a:ext>
              </a:extLst>
            </p:cNvPr>
            <p:cNvSpPr/>
            <p:nvPr/>
          </p:nvSpPr>
          <p:spPr>
            <a:xfrm>
              <a:off x="10640903" y="2314829"/>
              <a:ext cx="900000" cy="298348"/>
            </a:xfrm>
            <a:prstGeom prst="round2DiagRect">
              <a:avLst>
                <a:gd name="adj1" fmla="val 28911"/>
                <a:gd name="adj2" fmla="val 0"/>
              </a:avLst>
            </a:prstGeom>
            <a:gradFill>
              <a:gsLst>
                <a:gs pos="20000">
                  <a:srgbClr val="DEE1E6">
                    <a:alpha val="64000"/>
                  </a:srgbClr>
                </a:gs>
                <a:gs pos="88000">
                  <a:srgbClr val="DEE1E6"/>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81" name="文本框 80">
              <a:extLst>
                <a:ext uri="{FF2B5EF4-FFF2-40B4-BE49-F238E27FC236}">
                  <a16:creationId xmlns:a16="http://schemas.microsoft.com/office/drawing/2014/main" id="{5BCEC9DC-912B-4C17-A4AA-1371D288E782}"/>
                </a:ext>
              </a:extLst>
            </p:cNvPr>
            <p:cNvSpPr txBox="1"/>
            <p:nvPr/>
          </p:nvSpPr>
          <p:spPr>
            <a:xfrm>
              <a:off x="10703024" y="2362617"/>
              <a:ext cx="791387" cy="218630"/>
            </a:xfrm>
            <a:prstGeom prst="rect">
              <a:avLst/>
            </a:prstGeom>
            <a:noFill/>
          </p:spPr>
          <p:txBody>
            <a:bodyPr wrap="square" rtlCol="0">
              <a:spAutoFit/>
            </a:bodyPr>
            <a:lstStyle/>
            <a:p>
              <a:pPr algn="ctr"/>
              <a:r>
                <a:rPr lang="en-US" altLang="zh-CN" dirty="0">
                  <a:solidFill>
                    <a:schemeClr val="accent2">
                      <a:lumMod val="75000"/>
                    </a:schemeClr>
                  </a:solidFill>
                </a:rPr>
                <a:t>AdaBoost</a:t>
              </a:r>
              <a:endParaRPr lang="zh-CN" altLang="en-US" dirty="0">
                <a:solidFill>
                  <a:schemeClr val="accent2">
                    <a:lumMod val="75000"/>
                  </a:schemeClr>
                </a:solidFill>
              </a:endParaRPr>
            </a:p>
          </p:txBody>
        </p:sp>
      </p:grpSp>
      <p:grpSp>
        <p:nvGrpSpPr>
          <p:cNvPr id="82" name="组合 81">
            <a:extLst>
              <a:ext uri="{FF2B5EF4-FFF2-40B4-BE49-F238E27FC236}">
                <a16:creationId xmlns:a16="http://schemas.microsoft.com/office/drawing/2014/main" id="{E597E50B-5D7E-4A49-AC00-4C51430EB217}"/>
              </a:ext>
            </a:extLst>
          </p:cNvPr>
          <p:cNvGrpSpPr/>
          <p:nvPr/>
        </p:nvGrpSpPr>
        <p:grpSpPr>
          <a:xfrm>
            <a:off x="6849152" y="3524360"/>
            <a:ext cx="1800000" cy="504000"/>
            <a:chOff x="10640903" y="2314829"/>
            <a:chExt cx="900000" cy="298348"/>
          </a:xfrm>
          <a:solidFill>
            <a:schemeClr val="bg2"/>
          </a:solidFill>
        </p:grpSpPr>
        <p:sp>
          <p:nvSpPr>
            <p:cNvPr id="83" name="矩形: 对角圆角 82">
              <a:extLst>
                <a:ext uri="{FF2B5EF4-FFF2-40B4-BE49-F238E27FC236}">
                  <a16:creationId xmlns:a16="http://schemas.microsoft.com/office/drawing/2014/main" id="{2457B2A6-7261-46EF-84D2-DC4DA431287D}"/>
                </a:ext>
              </a:extLst>
            </p:cNvPr>
            <p:cNvSpPr/>
            <p:nvPr/>
          </p:nvSpPr>
          <p:spPr>
            <a:xfrm>
              <a:off x="10640903" y="2314829"/>
              <a:ext cx="900000" cy="298348"/>
            </a:xfrm>
            <a:prstGeom prst="round2DiagRect">
              <a:avLst>
                <a:gd name="adj1" fmla="val 28911"/>
                <a:gd name="adj2" fmla="val 0"/>
              </a:avLst>
            </a:prstGeom>
            <a:gradFill>
              <a:gsLst>
                <a:gs pos="20000">
                  <a:srgbClr val="DEE1E6">
                    <a:alpha val="64000"/>
                  </a:srgbClr>
                </a:gs>
                <a:gs pos="88000">
                  <a:srgbClr val="DEE1E6"/>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84" name="文本框 83">
              <a:extLst>
                <a:ext uri="{FF2B5EF4-FFF2-40B4-BE49-F238E27FC236}">
                  <a16:creationId xmlns:a16="http://schemas.microsoft.com/office/drawing/2014/main" id="{05865015-B912-4C9D-82D2-142B6FFA469A}"/>
                </a:ext>
              </a:extLst>
            </p:cNvPr>
            <p:cNvSpPr txBox="1"/>
            <p:nvPr/>
          </p:nvSpPr>
          <p:spPr>
            <a:xfrm>
              <a:off x="10703024" y="2362617"/>
              <a:ext cx="791387" cy="218630"/>
            </a:xfrm>
            <a:prstGeom prst="rect">
              <a:avLst/>
            </a:prstGeom>
            <a:noFill/>
          </p:spPr>
          <p:txBody>
            <a:bodyPr wrap="square" rtlCol="0">
              <a:spAutoFit/>
            </a:bodyPr>
            <a:lstStyle/>
            <a:p>
              <a:pPr algn="ctr"/>
              <a:r>
                <a:rPr lang="en-US" altLang="zh-CN" dirty="0">
                  <a:solidFill>
                    <a:schemeClr val="accent2">
                      <a:lumMod val="75000"/>
                    </a:schemeClr>
                  </a:solidFill>
                </a:rPr>
                <a:t>GBDT</a:t>
              </a:r>
              <a:endParaRPr lang="zh-CN" altLang="en-US" dirty="0">
                <a:solidFill>
                  <a:schemeClr val="accent2">
                    <a:lumMod val="75000"/>
                  </a:schemeClr>
                </a:solidFill>
              </a:endParaRPr>
            </a:p>
          </p:txBody>
        </p:sp>
      </p:grpSp>
      <p:grpSp>
        <p:nvGrpSpPr>
          <p:cNvPr id="85" name="组合 84">
            <a:extLst>
              <a:ext uri="{FF2B5EF4-FFF2-40B4-BE49-F238E27FC236}">
                <a16:creationId xmlns:a16="http://schemas.microsoft.com/office/drawing/2014/main" id="{226A3007-D19D-4A7C-A522-D71A00508C76}"/>
              </a:ext>
            </a:extLst>
          </p:cNvPr>
          <p:cNvGrpSpPr/>
          <p:nvPr/>
        </p:nvGrpSpPr>
        <p:grpSpPr>
          <a:xfrm>
            <a:off x="6849152" y="4154083"/>
            <a:ext cx="1800000" cy="504000"/>
            <a:chOff x="10640903" y="2314829"/>
            <a:chExt cx="900000" cy="298348"/>
          </a:xfrm>
          <a:solidFill>
            <a:schemeClr val="bg2"/>
          </a:solidFill>
        </p:grpSpPr>
        <p:sp>
          <p:nvSpPr>
            <p:cNvPr id="86" name="矩形: 对角圆角 85">
              <a:extLst>
                <a:ext uri="{FF2B5EF4-FFF2-40B4-BE49-F238E27FC236}">
                  <a16:creationId xmlns:a16="http://schemas.microsoft.com/office/drawing/2014/main" id="{9A483179-D4E0-4651-97AE-D6D6A24045FF}"/>
                </a:ext>
              </a:extLst>
            </p:cNvPr>
            <p:cNvSpPr/>
            <p:nvPr/>
          </p:nvSpPr>
          <p:spPr>
            <a:xfrm>
              <a:off x="10640903" y="2314829"/>
              <a:ext cx="900000" cy="298348"/>
            </a:xfrm>
            <a:prstGeom prst="round2DiagRect">
              <a:avLst>
                <a:gd name="adj1" fmla="val 28911"/>
                <a:gd name="adj2" fmla="val 0"/>
              </a:avLst>
            </a:prstGeom>
            <a:gradFill>
              <a:gsLst>
                <a:gs pos="20000">
                  <a:srgbClr val="DEE1E6">
                    <a:alpha val="64000"/>
                  </a:srgbClr>
                </a:gs>
                <a:gs pos="88000">
                  <a:srgbClr val="DEE1E6"/>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87" name="文本框 86">
              <a:extLst>
                <a:ext uri="{FF2B5EF4-FFF2-40B4-BE49-F238E27FC236}">
                  <a16:creationId xmlns:a16="http://schemas.microsoft.com/office/drawing/2014/main" id="{C0C0DBB9-3954-4803-BDDA-7AF4C785CA4D}"/>
                </a:ext>
              </a:extLst>
            </p:cNvPr>
            <p:cNvSpPr txBox="1"/>
            <p:nvPr/>
          </p:nvSpPr>
          <p:spPr>
            <a:xfrm>
              <a:off x="10703024" y="2362617"/>
              <a:ext cx="791387" cy="218630"/>
            </a:xfrm>
            <a:prstGeom prst="rect">
              <a:avLst/>
            </a:prstGeom>
            <a:noFill/>
          </p:spPr>
          <p:txBody>
            <a:bodyPr wrap="square" rtlCol="0">
              <a:spAutoFit/>
            </a:bodyPr>
            <a:lstStyle/>
            <a:p>
              <a:pPr algn="ctr"/>
              <a:r>
                <a:rPr lang="en-US" altLang="zh-CN" dirty="0" err="1">
                  <a:solidFill>
                    <a:schemeClr val="accent2">
                      <a:lumMod val="75000"/>
                    </a:schemeClr>
                  </a:solidFill>
                </a:rPr>
                <a:t>XGBoost</a:t>
              </a:r>
              <a:endParaRPr lang="zh-CN" altLang="en-US" dirty="0">
                <a:solidFill>
                  <a:schemeClr val="accent2">
                    <a:lumMod val="75000"/>
                  </a:schemeClr>
                </a:solidFill>
              </a:endParaRPr>
            </a:p>
          </p:txBody>
        </p:sp>
      </p:grpSp>
      <p:grpSp>
        <p:nvGrpSpPr>
          <p:cNvPr id="88" name="组合 87">
            <a:extLst>
              <a:ext uri="{FF2B5EF4-FFF2-40B4-BE49-F238E27FC236}">
                <a16:creationId xmlns:a16="http://schemas.microsoft.com/office/drawing/2014/main" id="{0780C710-30D3-4FB5-BD12-53A30B952664}"/>
              </a:ext>
            </a:extLst>
          </p:cNvPr>
          <p:cNvGrpSpPr/>
          <p:nvPr/>
        </p:nvGrpSpPr>
        <p:grpSpPr>
          <a:xfrm>
            <a:off x="6839967" y="4780579"/>
            <a:ext cx="1800000" cy="504000"/>
            <a:chOff x="10640903" y="2314829"/>
            <a:chExt cx="900000" cy="298348"/>
          </a:xfrm>
          <a:solidFill>
            <a:schemeClr val="bg2"/>
          </a:solidFill>
        </p:grpSpPr>
        <p:sp>
          <p:nvSpPr>
            <p:cNvPr id="89" name="矩形: 对角圆角 88">
              <a:extLst>
                <a:ext uri="{FF2B5EF4-FFF2-40B4-BE49-F238E27FC236}">
                  <a16:creationId xmlns:a16="http://schemas.microsoft.com/office/drawing/2014/main" id="{98339D3D-E516-4A39-8EB7-8FAC88FA6FCA}"/>
                </a:ext>
              </a:extLst>
            </p:cNvPr>
            <p:cNvSpPr/>
            <p:nvPr/>
          </p:nvSpPr>
          <p:spPr>
            <a:xfrm>
              <a:off x="10640903" y="2314829"/>
              <a:ext cx="900000" cy="298348"/>
            </a:xfrm>
            <a:prstGeom prst="round2DiagRect">
              <a:avLst>
                <a:gd name="adj1" fmla="val 28911"/>
                <a:gd name="adj2" fmla="val 0"/>
              </a:avLst>
            </a:prstGeom>
            <a:gradFill>
              <a:gsLst>
                <a:gs pos="20000">
                  <a:srgbClr val="DEE1E6">
                    <a:alpha val="64000"/>
                  </a:srgbClr>
                </a:gs>
                <a:gs pos="88000">
                  <a:srgbClr val="DEE1E6"/>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90" name="文本框 89">
              <a:extLst>
                <a:ext uri="{FF2B5EF4-FFF2-40B4-BE49-F238E27FC236}">
                  <a16:creationId xmlns:a16="http://schemas.microsoft.com/office/drawing/2014/main" id="{5A39944B-D9BB-4B29-B0C2-134CA202CCBD}"/>
                </a:ext>
              </a:extLst>
            </p:cNvPr>
            <p:cNvSpPr txBox="1"/>
            <p:nvPr/>
          </p:nvSpPr>
          <p:spPr>
            <a:xfrm>
              <a:off x="10703024" y="2362617"/>
              <a:ext cx="791387" cy="218630"/>
            </a:xfrm>
            <a:prstGeom prst="rect">
              <a:avLst/>
            </a:prstGeom>
            <a:noFill/>
          </p:spPr>
          <p:txBody>
            <a:bodyPr wrap="square" rtlCol="0">
              <a:spAutoFit/>
            </a:bodyPr>
            <a:lstStyle/>
            <a:p>
              <a:pPr algn="ctr"/>
              <a:r>
                <a:rPr lang="en-US" altLang="zh-CN" dirty="0" err="1">
                  <a:solidFill>
                    <a:schemeClr val="accent2">
                      <a:lumMod val="75000"/>
                    </a:schemeClr>
                  </a:solidFill>
                </a:rPr>
                <a:t>LightGBM</a:t>
              </a:r>
              <a:endParaRPr lang="zh-CN" altLang="en-US" dirty="0">
                <a:solidFill>
                  <a:schemeClr val="accent2">
                    <a:lumMod val="75000"/>
                  </a:schemeClr>
                </a:solidFill>
              </a:endParaRPr>
            </a:p>
          </p:txBody>
        </p:sp>
      </p:grpSp>
      <p:grpSp>
        <p:nvGrpSpPr>
          <p:cNvPr id="91" name="组合 90">
            <a:extLst>
              <a:ext uri="{FF2B5EF4-FFF2-40B4-BE49-F238E27FC236}">
                <a16:creationId xmlns:a16="http://schemas.microsoft.com/office/drawing/2014/main" id="{6D3715AF-9B84-4F13-BC5E-C6A52B93955A}"/>
              </a:ext>
            </a:extLst>
          </p:cNvPr>
          <p:cNvGrpSpPr/>
          <p:nvPr/>
        </p:nvGrpSpPr>
        <p:grpSpPr>
          <a:xfrm>
            <a:off x="6849152" y="5402967"/>
            <a:ext cx="1800000" cy="504000"/>
            <a:chOff x="10640903" y="2314829"/>
            <a:chExt cx="900000" cy="298348"/>
          </a:xfrm>
          <a:solidFill>
            <a:schemeClr val="bg2"/>
          </a:solidFill>
        </p:grpSpPr>
        <p:sp>
          <p:nvSpPr>
            <p:cNvPr id="92" name="矩形: 对角圆角 91">
              <a:extLst>
                <a:ext uri="{FF2B5EF4-FFF2-40B4-BE49-F238E27FC236}">
                  <a16:creationId xmlns:a16="http://schemas.microsoft.com/office/drawing/2014/main" id="{ADF0AEB8-83FF-4E93-80F5-825C13F79148}"/>
                </a:ext>
              </a:extLst>
            </p:cNvPr>
            <p:cNvSpPr/>
            <p:nvPr/>
          </p:nvSpPr>
          <p:spPr>
            <a:xfrm>
              <a:off x="10640903" y="2314829"/>
              <a:ext cx="900000" cy="298348"/>
            </a:xfrm>
            <a:prstGeom prst="round2DiagRect">
              <a:avLst>
                <a:gd name="adj1" fmla="val 28911"/>
                <a:gd name="adj2" fmla="val 0"/>
              </a:avLst>
            </a:prstGeom>
            <a:gradFill>
              <a:gsLst>
                <a:gs pos="20000">
                  <a:srgbClr val="DEE1E6">
                    <a:alpha val="64000"/>
                  </a:srgbClr>
                </a:gs>
                <a:gs pos="88000">
                  <a:srgbClr val="DEE1E6"/>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93" name="文本框 92">
              <a:extLst>
                <a:ext uri="{FF2B5EF4-FFF2-40B4-BE49-F238E27FC236}">
                  <a16:creationId xmlns:a16="http://schemas.microsoft.com/office/drawing/2014/main" id="{03E22D0F-C3F7-48B1-BC97-CF35D342C9B9}"/>
                </a:ext>
              </a:extLst>
            </p:cNvPr>
            <p:cNvSpPr txBox="1"/>
            <p:nvPr/>
          </p:nvSpPr>
          <p:spPr>
            <a:xfrm>
              <a:off x="10703024" y="2362617"/>
              <a:ext cx="791387" cy="218630"/>
            </a:xfrm>
            <a:prstGeom prst="rect">
              <a:avLst/>
            </a:prstGeom>
            <a:noFill/>
          </p:spPr>
          <p:txBody>
            <a:bodyPr wrap="square" rtlCol="0">
              <a:spAutoFit/>
            </a:bodyPr>
            <a:lstStyle/>
            <a:p>
              <a:pPr algn="ctr"/>
              <a:r>
                <a:rPr lang="en-US" altLang="zh-CN" dirty="0" err="1">
                  <a:solidFill>
                    <a:schemeClr val="accent2">
                      <a:lumMod val="75000"/>
                    </a:schemeClr>
                  </a:solidFill>
                </a:rPr>
                <a:t>CatBoost</a:t>
              </a:r>
              <a:endParaRPr lang="zh-CN" altLang="en-US" dirty="0">
                <a:solidFill>
                  <a:schemeClr val="accent2">
                    <a:lumMod val="75000"/>
                  </a:schemeClr>
                </a:solidFill>
              </a:endParaRPr>
            </a:p>
          </p:txBody>
        </p:sp>
      </p:grpSp>
      <p:grpSp>
        <p:nvGrpSpPr>
          <p:cNvPr id="94" name="组合 93">
            <a:extLst>
              <a:ext uri="{FF2B5EF4-FFF2-40B4-BE49-F238E27FC236}">
                <a16:creationId xmlns:a16="http://schemas.microsoft.com/office/drawing/2014/main" id="{378C641A-8C93-4E04-894C-3BD4F1ED53EA}"/>
              </a:ext>
            </a:extLst>
          </p:cNvPr>
          <p:cNvGrpSpPr/>
          <p:nvPr/>
        </p:nvGrpSpPr>
        <p:grpSpPr>
          <a:xfrm>
            <a:off x="6839967" y="6032690"/>
            <a:ext cx="1800000" cy="504000"/>
            <a:chOff x="10640903" y="2314829"/>
            <a:chExt cx="900000" cy="298348"/>
          </a:xfrm>
          <a:solidFill>
            <a:schemeClr val="bg2"/>
          </a:solidFill>
        </p:grpSpPr>
        <p:sp>
          <p:nvSpPr>
            <p:cNvPr id="95" name="矩形: 对角圆角 94">
              <a:extLst>
                <a:ext uri="{FF2B5EF4-FFF2-40B4-BE49-F238E27FC236}">
                  <a16:creationId xmlns:a16="http://schemas.microsoft.com/office/drawing/2014/main" id="{FB5175B6-C449-488F-A5D7-3B33B6FE1046}"/>
                </a:ext>
              </a:extLst>
            </p:cNvPr>
            <p:cNvSpPr/>
            <p:nvPr/>
          </p:nvSpPr>
          <p:spPr>
            <a:xfrm>
              <a:off x="10640903" y="2314829"/>
              <a:ext cx="900000" cy="298348"/>
            </a:xfrm>
            <a:prstGeom prst="round2DiagRect">
              <a:avLst>
                <a:gd name="adj1" fmla="val 28911"/>
                <a:gd name="adj2" fmla="val 0"/>
              </a:avLst>
            </a:prstGeom>
            <a:gradFill>
              <a:gsLst>
                <a:gs pos="20000">
                  <a:srgbClr val="DEE1E6">
                    <a:alpha val="64000"/>
                  </a:srgbClr>
                </a:gs>
                <a:gs pos="88000">
                  <a:srgbClr val="DEE1E6"/>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96" name="文本框 95">
              <a:extLst>
                <a:ext uri="{FF2B5EF4-FFF2-40B4-BE49-F238E27FC236}">
                  <a16:creationId xmlns:a16="http://schemas.microsoft.com/office/drawing/2014/main" id="{F87F25BD-ABD7-462F-8E9D-607DFE00E7B7}"/>
                </a:ext>
              </a:extLst>
            </p:cNvPr>
            <p:cNvSpPr txBox="1"/>
            <p:nvPr/>
          </p:nvSpPr>
          <p:spPr>
            <a:xfrm>
              <a:off x="10703024" y="2362617"/>
              <a:ext cx="791387" cy="218630"/>
            </a:xfrm>
            <a:prstGeom prst="rect">
              <a:avLst/>
            </a:prstGeom>
            <a:noFill/>
          </p:spPr>
          <p:txBody>
            <a:bodyPr wrap="square" rtlCol="0">
              <a:spAutoFit/>
            </a:bodyPr>
            <a:lstStyle/>
            <a:p>
              <a:pPr algn="ctr"/>
              <a:r>
                <a:rPr lang="zh-CN" altLang="en-US" dirty="0">
                  <a:solidFill>
                    <a:schemeClr val="accent2">
                      <a:lumMod val="75000"/>
                    </a:schemeClr>
                  </a:solidFill>
                </a:rPr>
                <a:t>随机森林</a:t>
              </a:r>
            </a:p>
          </p:txBody>
        </p:sp>
      </p:grpSp>
      <p:sp>
        <p:nvSpPr>
          <p:cNvPr id="50" name="任意多边形: 形状 49">
            <a:extLst>
              <a:ext uri="{FF2B5EF4-FFF2-40B4-BE49-F238E27FC236}">
                <a16:creationId xmlns:a16="http://schemas.microsoft.com/office/drawing/2014/main" id="{66958265-7779-443B-8CDB-493969984D58}"/>
              </a:ext>
            </a:extLst>
          </p:cNvPr>
          <p:cNvSpPr/>
          <p:nvPr/>
        </p:nvSpPr>
        <p:spPr>
          <a:xfrm rot="16200000">
            <a:off x="9051654" y="4442754"/>
            <a:ext cx="360000" cy="540000"/>
          </a:xfrm>
          <a:custGeom>
            <a:avLst/>
            <a:gdLst>
              <a:gd name="connsiteX0" fmla="*/ 256376 w 448465"/>
              <a:gd name="connsiteY0" fmla="*/ 13 h 686445"/>
              <a:gd name="connsiteX1" fmla="*/ 284865 w 448465"/>
              <a:gd name="connsiteY1" fmla="*/ 10151 h 686445"/>
              <a:gd name="connsiteX2" fmla="*/ 285708 w 448465"/>
              <a:gd name="connsiteY2" fmla="*/ 12603 h 686445"/>
              <a:gd name="connsiteX3" fmla="*/ 296979 w 448465"/>
              <a:gd name="connsiteY3" fmla="*/ 22444 h 686445"/>
              <a:gd name="connsiteX4" fmla="*/ 299190 w 448465"/>
              <a:gd name="connsiteY4" fmla="*/ 348863 h 686445"/>
              <a:gd name="connsiteX5" fmla="*/ 316856 w 448465"/>
              <a:gd name="connsiteY5" fmla="*/ 348401 h 686445"/>
              <a:gd name="connsiteX6" fmla="*/ 424929 w 448465"/>
              <a:gd name="connsiteY6" fmla="*/ 352293 h 686445"/>
              <a:gd name="connsiteX7" fmla="*/ 433681 w 448465"/>
              <a:gd name="connsiteY7" fmla="*/ 353781 h 686445"/>
              <a:gd name="connsiteX8" fmla="*/ 388679 w 448465"/>
              <a:gd name="connsiteY8" fmla="*/ 521785 h 686445"/>
              <a:gd name="connsiteX9" fmla="*/ 245373 w 448465"/>
              <a:gd name="connsiteY9" fmla="*/ 682731 h 686445"/>
              <a:gd name="connsiteX10" fmla="*/ 110526 w 448465"/>
              <a:gd name="connsiteY10" fmla="*/ 586473 h 686445"/>
              <a:gd name="connsiteX11" fmla="*/ 191 w 448465"/>
              <a:gd name="connsiteY11" fmla="*/ 369804 h 686445"/>
              <a:gd name="connsiteX12" fmla="*/ 24648 w 448465"/>
              <a:gd name="connsiteY12" fmla="*/ 352777 h 686445"/>
              <a:gd name="connsiteX13" fmla="*/ 35580 w 448465"/>
              <a:gd name="connsiteY13" fmla="*/ 350535 h 686445"/>
              <a:gd name="connsiteX14" fmla="*/ 140096 w 448465"/>
              <a:gd name="connsiteY14" fmla="*/ 355393 h 686445"/>
              <a:gd name="connsiteX15" fmla="*/ 125798 w 448465"/>
              <a:gd name="connsiteY15" fmla="*/ 29297 h 686445"/>
              <a:gd name="connsiteX16" fmla="*/ 129179 w 448465"/>
              <a:gd name="connsiteY16" fmla="*/ 19276 h 686445"/>
              <a:gd name="connsiteX17" fmla="*/ 140044 w 448465"/>
              <a:gd name="connsiteY17" fmla="*/ 7841 h 686445"/>
              <a:gd name="connsiteX18" fmla="*/ 223486 w 448465"/>
              <a:gd name="connsiteY18" fmla="*/ 1427 h 686445"/>
              <a:gd name="connsiteX19" fmla="*/ 256376 w 448465"/>
              <a:gd name="connsiteY19" fmla="*/ 13 h 686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8465" h="686445">
                <a:moveTo>
                  <a:pt x="256376" y="13"/>
                </a:moveTo>
                <a:cubicBezTo>
                  <a:pt x="268638" y="191"/>
                  <a:pt x="280165" y="2295"/>
                  <a:pt x="284865" y="10151"/>
                </a:cubicBezTo>
                <a:cubicBezTo>
                  <a:pt x="284978" y="11132"/>
                  <a:pt x="285594" y="11621"/>
                  <a:pt x="285708" y="12603"/>
                </a:cubicBezTo>
                <a:cubicBezTo>
                  <a:pt x="290853" y="13011"/>
                  <a:pt x="294755" y="16109"/>
                  <a:pt x="296979" y="22444"/>
                </a:cubicBezTo>
                <a:cubicBezTo>
                  <a:pt x="330116" y="125212"/>
                  <a:pt x="296936" y="241639"/>
                  <a:pt x="299190" y="348863"/>
                </a:cubicBezTo>
                <a:cubicBezTo>
                  <a:pt x="304770" y="348723"/>
                  <a:pt x="311277" y="348540"/>
                  <a:pt x="316856" y="348401"/>
                </a:cubicBezTo>
                <a:cubicBezTo>
                  <a:pt x="348247" y="347802"/>
                  <a:pt x="395287" y="337897"/>
                  <a:pt x="424929" y="352293"/>
                </a:cubicBezTo>
                <a:cubicBezTo>
                  <a:pt x="428308" y="351410"/>
                  <a:pt x="431490" y="352041"/>
                  <a:pt x="433681" y="353781"/>
                </a:cubicBezTo>
                <a:cubicBezTo>
                  <a:pt x="478815" y="388726"/>
                  <a:pt x="408017" y="491667"/>
                  <a:pt x="388679" y="521785"/>
                </a:cubicBezTo>
                <a:cubicBezTo>
                  <a:pt x="355140" y="574287"/>
                  <a:pt x="307535" y="658418"/>
                  <a:pt x="245373" y="682731"/>
                </a:cubicBezTo>
                <a:cubicBezTo>
                  <a:pt x="189599" y="704761"/>
                  <a:pt x="136089" y="623154"/>
                  <a:pt x="110526" y="586473"/>
                </a:cubicBezTo>
                <a:cubicBezTo>
                  <a:pt x="66816" y="524573"/>
                  <a:pt x="13144" y="446403"/>
                  <a:pt x="191" y="369804"/>
                </a:cubicBezTo>
                <a:cubicBezTo>
                  <a:pt x="-2032" y="354330"/>
                  <a:pt x="15749" y="345712"/>
                  <a:pt x="24648" y="352777"/>
                </a:cubicBezTo>
                <a:cubicBezTo>
                  <a:pt x="28037" y="350899"/>
                  <a:pt x="31416" y="350016"/>
                  <a:pt x="35580" y="350535"/>
                </a:cubicBezTo>
                <a:cubicBezTo>
                  <a:pt x="70132" y="355233"/>
                  <a:pt x="105143" y="355838"/>
                  <a:pt x="140096" y="355393"/>
                </a:cubicBezTo>
                <a:cubicBezTo>
                  <a:pt x="144162" y="245831"/>
                  <a:pt x="129275" y="138495"/>
                  <a:pt x="125798" y="29297"/>
                </a:cubicBezTo>
                <a:cubicBezTo>
                  <a:pt x="125276" y="25316"/>
                  <a:pt x="126954" y="22078"/>
                  <a:pt x="129179" y="19276"/>
                </a:cubicBezTo>
                <a:cubicBezTo>
                  <a:pt x="130014" y="13586"/>
                  <a:pt x="133108" y="9689"/>
                  <a:pt x="140044" y="7841"/>
                </a:cubicBezTo>
                <a:cubicBezTo>
                  <a:pt x="167252" y="2250"/>
                  <a:pt x="195643" y="2056"/>
                  <a:pt x="223486" y="1427"/>
                </a:cubicBezTo>
                <a:cubicBezTo>
                  <a:pt x="231121" y="1582"/>
                  <a:pt x="244115" y="-165"/>
                  <a:pt x="256376" y="13"/>
                </a:cubicBezTo>
                <a:close/>
              </a:path>
            </a:pathLst>
          </a:custGeom>
          <a:gradFill>
            <a:gsLst>
              <a:gs pos="25000">
                <a:schemeClr val="accent4"/>
              </a:gs>
              <a:gs pos="100000">
                <a:schemeClr val="accent1">
                  <a:alpha val="9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52" name="组合 51">
            <a:extLst>
              <a:ext uri="{FF2B5EF4-FFF2-40B4-BE49-F238E27FC236}">
                <a16:creationId xmlns:a16="http://schemas.microsoft.com/office/drawing/2014/main" id="{7CDF8D43-73B4-4E15-A995-2B4D84C08370}"/>
              </a:ext>
            </a:extLst>
          </p:cNvPr>
          <p:cNvGrpSpPr/>
          <p:nvPr/>
        </p:nvGrpSpPr>
        <p:grpSpPr>
          <a:xfrm>
            <a:off x="9724754" y="4116312"/>
            <a:ext cx="1800000" cy="504000"/>
            <a:chOff x="10640903" y="2314829"/>
            <a:chExt cx="900000" cy="298348"/>
          </a:xfrm>
          <a:solidFill>
            <a:schemeClr val="bg2"/>
          </a:solidFill>
        </p:grpSpPr>
        <p:sp>
          <p:nvSpPr>
            <p:cNvPr id="54" name="矩形: 对角圆角 53">
              <a:extLst>
                <a:ext uri="{FF2B5EF4-FFF2-40B4-BE49-F238E27FC236}">
                  <a16:creationId xmlns:a16="http://schemas.microsoft.com/office/drawing/2014/main" id="{6E9AC72B-09ED-4690-8F3E-E289E75119FD}"/>
                </a:ext>
              </a:extLst>
            </p:cNvPr>
            <p:cNvSpPr/>
            <p:nvPr/>
          </p:nvSpPr>
          <p:spPr>
            <a:xfrm>
              <a:off x="10640903" y="2314829"/>
              <a:ext cx="900000" cy="298348"/>
            </a:xfrm>
            <a:prstGeom prst="round2DiagRect">
              <a:avLst>
                <a:gd name="adj1" fmla="val 28911"/>
                <a:gd name="adj2" fmla="val 0"/>
              </a:avLst>
            </a:prstGeom>
            <a:gradFill>
              <a:gsLst>
                <a:gs pos="20000">
                  <a:srgbClr val="DEE1E6">
                    <a:alpha val="64000"/>
                  </a:srgbClr>
                </a:gs>
                <a:gs pos="88000">
                  <a:srgbClr val="DEE1E6"/>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57" name="文本框 56">
              <a:extLst>
                <a:ext uri="{FF2B5EF4-FFF2-40B4-BE49-F238E27FC236}">
                  <a16:creationId xmlns:a16="http://schemas.microsoft.com/office/drawing/2014/main" id="{F204240B-B15F-4AF2-948C-1EDCAD123F3A}"/>
                </a:ext>
              </a:extLst>
            </p:cNvPr>
            <p:cNvSpPr txBox="1"/>
            <p:nvPr/>
          </p:nvSpPr>
          <p:spPr>
            <a:xfrm>
              <a:off x="10703024" y="2362617"/>
              <a:ext cx="791387" cy="218630"/>
            </a:xfrm>
            <a:prstGeom prst="rect">
              <a:avLst/>
            </a:prstGeom>
            <a:noFill/>
          </p:spPr>
          <p:txBody>
            <a:bodyPr wrap="square" rtlCol="0">
              <a:spAutoFit/>
            </a:bodyPr>
            <a:lstStyle/>
            <a:p>
              <a:pPr algn="ctr"/>
              <a:r>
                <a:rPr lang="zh-CN" altLang="en-US" dirty="0">
                  <a:solidFill>
                    <a:schemeClr val="accent2">
                      <a:lumMod val="75000"/>
                    </a:schemeClr>
                  </a:solidFill>
                </a:rPr>
                <a:t>同质学习器</a:t>
              </a:r>
            </a:p>
          </p:txBody>
        </p:sp>
      </p:grpSp>
      <p:grpSp>
        <p:nvGrpSpPr>
          <p:cNvPr id="58" name="组合 57">
            <a:extLst>
              <a:ext uri="{FF2B5EF4-FFF2-40B4-BE49-F238E27FC236}">
                <a16:creationId xmlns:a16="http://schemas.microsoft.com/office/drawing/2014/main" id="{56E9AC37-C272-4D39-837D-4B9BCE47C799}"/>
              </a:ext>
            </a:extLst>
          </p:cNvPr>
          <p:cNvGrpSpPr/>
          <p:nvPr/>
        </p:nvGrpSpPr>
        <p:grpSpPr>
          <a:xfrm>
            <a:off x="9724754" y="4738700"/>
            <a:ext cx="1800000" cy="504000"/>
            <a:chOff x="10640903" y="2314829"/>
            <a:chExt cx="900000" cy="298348"/>
          </a:xfrm>
          <a:solidFill>
            <a:schemeClr val="bg2"/>
          </a:solidFill>
        </p:grpSpPr>
        <p:sp>
          <p:nvSpPr>
            <p:cNvPr id="59" name="矩形: 对角圆角 58">
              <a:extLst>
                <a:ext uri="{FF2B5EF4-FFF2-40B4-BE49-F238E27FC236}">
                  <a16:creationId xmlns:a16="http://schemas.microsoft.com/office/drawing/2014/main" id="{FC1E23D0-9221-497D-BFF1-BB07D7A1BAE3}"/>
                </a:ext>
              </a:extLst>
            </p:cNvPr>
            <p:cNvSpPr/>
            <p:nvPr/>
          </p:nvSpPr>
          <p:spPr>
            <a:xfrm>
              <a:off x="10640903" y="2314829"/>
              <a:ext cx="900000" cy="298348"/>
            </a:xfrm>
            <a:prstGeom prst="round2DiagRect">
              <a:avLst>
                <a:gd name="adj1" fmla="val 28911"/>
                <a:gd name="adj2" fmla="val 0"/>
              </a:avLst>
            </a:prstGeom>
            <a:gradFill>
              <a:gsLst>
                <a:gs pos="20000">
                  <a:srgbClr val="DEE1E6">
                    <a:alpha val="64000"/>
                  </a:srgbClr>
                </a:gs>
                <a:gs pos="88000">
                  <a:srgbClr val="DEE1E6"/>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60" name="文本框 59">
              <a:extLst>
                <a:ext uri="{FF2B5EF4-FFF2-40B4-BE49-F238E27FC236}">
                  <a16:creationId xmlns:a16="http://schemas.microsoft.com/office/drawing/2014/main" id="{3740FEC0-F29D-4A4A-A0DF-52761F31853F}"/>
                </a:ext>
              </a:extLst>
            </p:cNvPr>
            <p:cNvSpPr txBox="1"/>
            <p:nvPr/>
          </p:nvSpPr>
          <p:spPr>
            <a:xfrm>
              <a:off x="10703024" y="2362617"/>
              <a:ext cx="791387" cy="218630"/>
            </a:xfrm>
            <a:prstGeom prst="rect">
              <a:avLst/>
            </a:prstGeom>
            <a:noFill/>
          </p:spPr>
          <p:txBody>
            <a:bodyPr wrap="square" rtlCol="0">
              <a:spAutoFit/>
            </a:bodyPr>
            <a:lstStyle/>
            <a:p>
              <a:pPr algn="ctr"/>
              <a:r>
                <a:rPr lang="zh-CN" altLang="en-US" dirty="0">
                  <a:solidFill>
                    <a:schemeClr val="accent2">
                      <a:lumMod val="75000"/>
                    </a:schemeClr>
                  </a:solidFill>
                </a:rPr>
                <a:t>异质学习器</a:t>
              </a:r>
            </a:p>
          </p:txBody>
        </p:sp>
      </p:grpSp>
    </p:spTree>
    <p:custDataLst>
      <p:tags r:id="rId1"/>
    </p:custDataLst>
    <p:extLst>
      <p:ext uri="{BB962C8B-B14F-4D97-AF65-F5344CB8AC3E}">
        <p14:creationId xmlns:p14="http://schemas.microsoft.com/office/powerpoint/2010/main" val="40874018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wipe(up)">
                                      <p:cBhvr>
                                        <p:cTn id="19" dur="500"/>
                                        <p:tgtEl>
                                          <p:spTgt spid="1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1000"/>
                                        <p:tgtEl>
                                          <p:spTgt spid="16"/>
                                        </p:tgtEl>
                                      </p:cBhvr>
                                    </p:animEffect>
                                  </p:childTnLst>
                                </p:cTn>
                              </p:par>
                              <p:par>
                                <p:cTn id="25" presetID="63" presetClass="path" presetSubtype="0" decel="100000" fill="hold" nodeType="withEffect">
                                  <p:stCondLst>
                                    <p:cond delay="0"/>
                                  </p:stCondLst>
                                  <p:childTnLst>
                                    <p:animMotion origin="layout" path="M -0.19597 0.00092 L 1.875E-6 0.00092 " pathEditMode="relative" rAng="0" ptsTypes="AA">
                                      <p:cBhvr>
                                        <p:cTn id="26" dur="500" fill="hold"/>
                                        <p:tgtEl>
                                          <p:spTgt spid="16"/>
                                        </p:tgtEl>
                                        <p:attrNameLst>
                                          <p:attrName>ppt_x</p:attrName>
                                          <p:attrName>ppt_y</p:attrName>
                                        </p:attrNameLst>
                                      </p:cBhvr>
                                      <p:rCtr x="9792" y="0"/>
                                    </p:animMotion>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fade">
                                      <p:cBhvr>
                                        <p:cTn id="31" dur="1000"/>
                                        <p:tgtEl>
                                          <p:spTgt spid="30"/>
                                        </p:tgtEl>
                                      </p:cBhvr>
                                    </p:animEffect>
                                  </p:childTnLst>
                                </p:cTn>
                              </p:par>
                              <p:par>
                                <p:cTn id="32" presetID="63" presetClass="path" presetSubtype="0" decel="100000" fill="hold" nodeType="withEffect">
                                  <p:stCondLst>
                                    <p:cond delay="0"/>
                                  </p:stCondLst>
                                  <p:childTnLst>
                                    <p:animMotion origin="layout" path="M -0.19597 0.00092 L 1.875E-6 0.00092 " pathEditMode="relative" rAng="0" ptsTypes="AA">
                                      <p:cBhvr>
                                        <p:cTn id="33" dur="500" fill="hold"/>
                                        <p:tgtEl>
                                          <p:spTgt spid="30"/>
                                        </p:tgtEl>
                                        <p:attrNameLst>
                                          <p:attrName>ppt_x</p:attrName>
                                          <p:attrName>ppt_y</p:attrName>
                                        </p:attrNameLst>
                                      </p:cBhvr>
                                      <p:rCtr x="9792" y="0"/>
                                    </p:animMotion>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3"/>
                                        </p:tgtEl>
                                        <p:attrNameLst>
                                          <p:attrName>style.visibility</p:attrName>
                                        </p:attrNameLst>
                                      </p:cBhvr>
                                      <p:to>
                                        <p:strVal val="visible"/>
                                      </p:to>
                                    </p:set>
                                    <p:animEffect transition="in" filter="fade">
                                      <p:cBhvr>
                                        <p:cTn id="38" dur="1000"/>
                                        <p:tgtEl>
                                          <p:spTgt spid="33"/>
                                        </p:tgtEl>
                                      </p:cBhvr>
                                    </p:animEffect>
                                  </p:childTnLst>
                                </p:cTn>
                              </p:par>
                              <p:par>
                                <p:cTn id="39" presetID="63" presetClass="path" presetSubtype="0" decel="100000" fill="hold" nodeType="withEffect">
                                  <p:stCondLst>
                                    <p:cond delay="0"/>
                                  </p:stCondLst>
                                  <p:childTnLst>
                                    <p:animMotion origin="layout" path="M -0.19597 0.00092 L 1.875E-6 0.00092 " pathEditMode="relative" rAng="0" ptsTypes="AA">
                                      <p:cBhvr>
                                        <p:cTn id="40" dur="500" fill="hold"/>
                                        <p:tgtEl>
                                          <p:spTgt spid="33"/>
                                        </p:tgtEl>
                                        <p:attrNameLst>
                                          <p:attrName>ppt_x</p:attrName>
                                          <p:attrName>ppt_y</p:attrName>
                                        </p:attrNameLst>
                                      </p:cBhvr>
                                      <p:rCtr x="9792" y="0"/>
                                    </p:animMotion>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9"/>
                                        </p:tgtEl>
                                        <p:attrNameLst>
                                          <p:attrName>style.visibility</p:attrName>
                                        </p:attrNameLst>
                                      </p:cBhvr>
                                      <p:to>
                                        <p:strVal val="visible"/>
                                      </p:to>
                                    </p:set>
                                    <p:animEffect transition="in" filter="fade">
                                      <p:cBhvr>
                                        <p:cTn id="45" dur="1000"/>
                                        <p:tgtEl>
                                          <p:spTgt spid="39"/>
                                        </p:tgtEl>
                                      </p:cBhvr>
                                    </p:animEffect>
                                  </p:childTnLst>
                                </p:cTn>
                              </p:par>
                              <p:par>
                                <p:cTn id="46" presetID="63" presetClass="path" presetSubtype="0" decel="100000" fill="hold" nodeType="withEffect">
                                  <p:stCondLst>
                                    <p:cond delay="0"/>
                                  </p:stCondLst>
                                  <p:childTnLst>
                                    <p:animMotion origin="layout" path="M -0.19597 0.00093 L 2.91667E-6 0.00093 " pathEditMode="relative" rAng="0" ptsTypes="AA">
                                      <p:cBhvr>
                                        <p:cTn id="47" dur="500" fill="hold"/>
                                        <p:tgtEl>
                                          <p:spTgt spid="39"/>
                                        </p:tgtEl>
                                        <p:attrNameLst>
                                          <p:attrName>ppt_x</p:attrName>
                                          <p:attrName>ppt_y</p:attrName>
                                        </p:attrNameLst>
                                      </p:cBhvr>
                                      <p:rCtr x="9792" y="0"/>
                                    </p:animMotion>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42"/>
                                        </p:tgtEl>
                                        <p:attrNameLst>
                                          <p:attrName>style.visibility</p:attrName>
                                        </p:attrNameLst>
                                      </p:cBhvr>
                                      <p:to>
                                        <p:strVal val="visible"/>
                                      </p:to>
                                    </p:set>
                                    <p:animEffect transition="in" filter="fade">
                                      <p:cBhvr>
                                        <p:cTn id="52" dur="1000"/>
                                        <p:tgtEl>
                                          <p:spTgt spid="42"/>
                                        </p:tgtEl>
                                      </p:cBhvr>
                                    </p:animEffect>
                                  </p:childTnLst>
                                </p:cTn>
                              </p:par>
                              <p:par>
                                <p:cTn id="53" presetID="63" presetClass="path" presetSubtype="0" decel="100000" fill="hold" nodeType="withEffect">
                                  <p:stCondLst>
                                    <p:cond delay="0"/>
                                  </p:stCondLst>
                                  <p:childTnLst>
                                    <p:animMotion origin="layout" path="M -0.19597 0.00093 L 1.875E-6 0.00093 " pathEditMode="relative" rAng="0" ptsTypes="AA">
                                      <p:cBhvr>
                                        <p:cTn id="54" dur="500" fill="hold"/>
                                        <p:tgtEl>
                                          <p:spTgt spid="42"/>
                                        </p:tgtEl>
                                        <p:attrNameLst>
                                          <p:attrName>ppt_x</p:attrName>
                                          <p:attrName>ppt_y</p:attrName>
                                        </p:attrNameLst>
                                      </p:cBhvr>
                                      <p:rCtr x="9792" y="0"/>
                                    </p:animMotion>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45"/>
                                        </p:tgtEl>
                                        <p:attrNameLst>
                                          <p:attrName>style.visibility</p:attrName>
                                        </p:attrNameLst>
                                      </p:cBhvr>
                                      <p:to>
                                        <p:strVal val="visible"/>
                                      </p:to>
                                    </p:set>
                                    <p:animEffect transition="in" filter="fade">
                                      <p:cBhvr>
                                        <p:cTn id="59" dur="1000"/>
                                        <p:tgtEl>
                                          <p:spTgt spid="45"/>
                                        </p:tgtEl>
                                      </p:cBhvr>
                                    </p:animEffect>
                                  </p:childTnLst>
                                </p:cTn>
                              </p:par>
                              <p:par>
                                <p:cTn id="60" presetID="63" presetClass="path" presetSubtype="0" decel="100000" fill="hold" nodeType="withEffect">
                                  <p:stCondLst>
                                    <p:cond delay="0"/>
                                  </p:stCondLst>
                                  <p:childTnLst>
                                    <p:animMotion origin="layout" path="M -0.19597 0.00093 L 2.91667E-6 0.00093 " pathEditMode="relative" rAng="0" ptsTypes="AA">
                                      <p:cBhvr>
                                        <p:cTn id="61" dur="500" fill="hold"/>
                                        <p:tgtEl>
                                          <p:spTgt spid="45"/>
                                        </p:tgtEl>
                                        <p:attrNameLst>
                                          <p:attrName>ppt_x</p:attrName>
                                          <p:attrName>ppt_y</p:attrName>
                                        </p:attrNameLst>
                                      </p:cBhvr>
                                      <p:rCtr x="9792" y="0"/>
                                    </p:animMotion>
                                  </p:childTnLst>
                                </p:cTn>
                              </p:par>
                            </p:childTnLst>
                          </p:cTn>
                        </p:par>
                      </p:childTnLst>
                    </p:cTn>
                  </p:par>
                  <p:par>
                    <p:cTn id="62" fill="hold">
                      <p:stCondLst>
                        <p:cond delay="indefinite"/>
                      </p:stCondLst>
                      <p:childTnLst>
                        <p:par>
                          <p:cTn id="63" fill="hold">
                            <p:stCondLst>
                              <p:cond delay="0"/>
                            </p:stCondLst>
                            <p:childTnLst>
                              <p:par>
                                <p:cTn id="64" presetID="22" presetClass="entr" presetSubtype="1" fill="hold" grpId="0" nodeType="clickEffect">
                                  <p:stCondLst>
                                    <p:cond delay="0"/>
                                  </p:stCondLst>
                                  <p:childTnLst>
                                    <p:set>
                                      <p:cBhvr>
                                        <p:cTn id="65" dur="1" fill="hold">
                                          <p:stCondLst>
                                            <p:cond delay="0"/>
                                          </p:stCondLst>
                                        </p:cTn>
                                        <p:tgtEl>
                                          <p:spTgt spid="51"/>
                                        </p:tgtEl>
                                        <p:attrNameLst>
                                          <p:attrName>style.visibility</p:attrName>
                                        </p:attrNameLst>
                                      </p:cBhvr>
                                      <p:to>
                                        <p:strVal val="visible"/>
                                      </p:to>
                                    </p:set>
                                    <p:animEffect transition="in" filter="wipe(up)">
                                      <p:cBhvr>
                                        <p:cTn id="66" dur="500"/>
                                        <p:tgtEl>
                                          <p:spTgt spid="51"/>
                                        </p:tgtEl>
                                      </p:cBhvr>
                                    </p:animEffect>
                                  </p:childTnLst>
                                </p:cTn>
                              </p:par>
                              <p:par>
                                <p:cTn id="67" presetID="22" presetClass="entr" presetSubtype="1" fill="hold" grpId="0" nodeType="withEffect">
                                  <p:stCondLst>
                                    <p:cond delay="0"/>
                                  </p:stCondLst>
                                  <p:childTnLst>
                                    <p:set>
                                      <p:cBhvr>
                                        <p:cTn id="68" dur="1" fill="hold">
                                          <p:stCondLst>
                                            <p:cond delay="0"/>
                                          </p:stCondLst>
                                        </p:cTn>
                                        <p:tgtEl>
                                          <p:spTgt spid="53"/>
                                        </p:tgtEl>
                                        <p:attrNameLst>
                                          <p:attrName>style.visibility</p:attrName>
                                        </p:attrNameLst>
                                      </p:cBhvr>
                                      <p:to>
                                        <p:strVal val="visible"/>
                                      </p:to>
                                    </p:set>
                                    <p:animEffect transition="in" filter="wipe(up)">
                                      <p:cBhvr>
                                        <p:cTn id="69" dur="500"/>
                                        <p:tgtEl>
                                          <p:spTgt spid="53"/>
                                        </p:tgtEl>
                                      </p:cBhvr>
                                    </p:animEffect>
                                  </p:childTnLst>
                                </p:cTn>
                              </p:par>
                              <p:par>
                                <p:cTn id="70" presetID="22" presetClass="entr" presetSubtype="1" fill="hold" grpId="0" nodeType="withEffect">
                                  <p:stCondLst>
                                    <p:cond delay="0"/>
                                  </p:stCondLst>
                                  <p:childTnLst>
                                    <p:set>
                                      <p:cBhvr>
                                        <p:cTn id="71" dur="1" fill="hold">
                                          <p:stCondLst>
                                            <p:cond delay="0"/>
                                          </p:stCondLst>
                                        </p:cTn>
                                        <p:tgtEl>
                                          <p:spTgt spid="56"/>
                                        </p:tgtEl>
                                        <p:attrNameLst>
                                          <p:attrName>style.visibility</p:attrName>
                                        </p:attrNameLst>
                                      </p:cBhvr>
                                      <p:to>
                                        <p:strVal val="visible"/>
                                      </p:to>
                                    </p:set>
                                    <p:animEffect transition="in" filter="wipe(up)">
                                      <p:cBhvr>
                                        <p:cTn id="72" dur="500"/>
                                        <p:tgtEl>
                                          <p:spTgt spid="56"/>
                                        </p:tgtEl>
                                      </p:cBhvr>
                                    </p:animEffect>
                                  </p:childTnLst>
                                </p:cTn>
                              </p:par>
                              <p:par>
                                <p:cTn id="73" presetID="22" presetClass="entr" presetSubtype="1" fill="hold" grpId="0" nodeType="withEffect">
                                  <p:stCondLst>
                                    <p:cond delay="0"/>
                                  </p:stCondLst>
                                  <p:childTnLst>
                                    <p:set>
                                      <p:cBhvr>
                                        <p:cTn id="74" dur="1" fill="hold">
                                          <p:stCondLst>
                                            <p:cond delay="0"/>
                                          </p:stCondLst>
                                        </p:cTn>
                                        <p:tgtEl>
                                          <p:spTgt spid="55"/>
                                        </p:tgtEl>
                                        <p:attrNameLst>
                                          <p:attrName>style.visibility</p:attrName>
                                        </p:attrNameLst>
                                      </p:cBhvr>
                                      <p:to>
                                        <p:strVal val="visible"/>
                                      </p:to>
                                    </p:set>
                                    <p:animEffect transition="in" filter="wipe(up)">
                                      <p:cBhvr>
                                        <p:cTn id="75" dur="500"/>
                                        <p:tgtEl>
                                          <p:spTgt spid="55"/>
                                        </p:tgtEl>
                                      </p:cBhvr>
                                    </p:animEffect>
                                  </p:childTnLst>
                                </p:cTn>
                              </p:par>
                            </p:childTnLst>
                          </p:cTn>
                        </p:par>
                      </p:childTnLst>
                    </p:cTn>
                  </p:par>
                  <p:par>
                    <p:cTn id="76" fill="hold">
                      <p:stCondLst>
                        <p:cond delay="indefinite"/>
                      </p:stCondLst>
                      <p:childTnLst>
                        <p:par>
                          <p:cTn id="77" fill="hold">
                            <p:stCondLst>
                              <p:cond delay="0"/>
                            </p:stCondLst>
                            <p:childTnLst>
                              <p:par>
                                <p:cTn id="78" presetID="42" presetClass="entr" presetSubtype="0" fill="hold" grpId="0" nodeType="clickEffect">
                                  <p:stCondLst>
                                    <p:cond delay="0"/>
                                  </p:stCondLst>
                                  <p:childTnLst>
                                    <p:set>
                                      <p:cBhvr>
                                        <p:cTn id="79" dur="1" fill="hold">
                                          <p:stCondLst>
                                            <p:cond delay="0"/>
                                          </p:stCondLst>
                                        </p:cTn>
                                        <p:tgtEl>
                                          <p:spTgt spid="77"/>
                                        </p:tgtEl>
                                        <p:attrNameLst>
                                          <p:attrName>style.visibility</p:attrName>
                                        </p:attrNameLst>
                                      </p:cBhvr>
                                      <p:to>
                                        <p:strVal val="visible"/>
                                      </p:to>
                                    </p:set>
                                    <p:animEffect transition="in" filter="fade">
                                      <p:cBhvr>
                                        <p:cTn id="80" dur="1000"/>
                                        <p:tgtEl>
                                          <p:spTgt spid="77"/>
                                        </p:tgtEl>
                                      </p:cBhvr>
                                    </p:animEffect>
                                    <p:anim calcmode="lin" valueType="num">
                                      <p:cBhvr>
                                        <p:cTn id="81" dur="1000" fill="hold"/>
                                        <p:tgtEl>
                                          <p:spTgt spid="77"/>
                                        </p:tgtEl>
                                        <p:attrNameLst>
                                          <p:attrName>ppt_x</p:attrName>
                                        </p:attrNameLst>
                                      </p:cBhvr>
                                      <p:tavLst>
                                        <p:tav tm="0">
                                          <p:val>
                                            <p:strVal val="#ppt_x"/>
                                          </p:val>
                                        </p:tav>
                                        <p:tav tm="100000">
                                          <p:val>
                                            <p:strVal val="#ppt_x"/>
                                          </p:val>
                                        </p:tav>
                                      </p:tavLst>
                                    </p:anim>
                                    <p:anim calcmode="lin" valueType="num">
                                      <p:cBhvr>
                                        <p:cTn id="82" dur="1000" fill="hold"/>
                                        <p:tgtEl>
                                          <p:spTgt spid="77"/>
                                        </p:tgtEl>
                                        <p:attrNameLst>
                                          <p:attrName>ppt_y</p:attrName>
                                        </p:attrNameLst>
                                      </p:cBhvr>
                                      <p:tavLst>
                                        <p:tav tm="0">
                                          <p:val>
                                            <p:strVal val="#ppt_y+.1"/>
                                          </p:val>
                                        </p:tav>
                                        <p:tav tm="100000">
                                          <p:val>
                                            <p:strVal val="#ppt_y"/>
                                          </p:val>
                                        </p:tav>
                                      </p:tavLst>
                                    </p:anim>
                                  </p:childTnLst>
                                </p:cTn>
                              </p:par>
                            </p:childTnLst>
                          </p:cTn>
                        </p:par>
                      </p:childTnLst>
                    </p:cTn>
                  </p:par>
                  <p:par>
                    <p:cTn id="83" fill="hold">
                      <p:stCondLst>
                        <p:cond delay="indefinite"/>
                      </p:stCondLst>
                      <p:childTnLst>
                        <p:par>
                          <p:cTn id="84" fill="hold">
                            <p:stCondLst>
                              <p:cond delay="0"/>
                            </p:stCondLst>
                            <p:childTnLst>
                              <p:par>
                                <p:cTn id="85" presetID="22" presetClass="entr" presetSubtype="1" fill="hold" grpId="0" nodeType="clickEffect">
                                  <p:stCondLst>
                                    <p:cond delay="0"/>
                                  </p:stCondLst>
                                  <p:childTnLst>
                                    <p:set>
                                      <p:cBhvr>
                                        <p:cTn id="86" dur="1" fill="hold">
                                          <p:stCondLst>
                                            <p:cond delay="0"/>
                                          </p:stCondLst>
                                        </p:cTn>
                                        <p:tgtEl>
                                          <p:spTgt spid="78"/>
                                        </p:tgtEl>
                                        <p:attrNameLst>
                                          <p:attrName>style.visibility</p:attrName>
                                        </p:attrNameLst>
                                      </p:cBhvr>
                                      <p:to>
                                        <p:strVal val="visible"/>
                                      </p:to>
                                    </p:set>
                                    <p:animEffect transition="in" filter="wipe(up)">
                                      <p:cBhvr>
                                        <p:cTn id="87" dur="500"/>
                                        <p:tgtEl>
                                          <p:spTgt spid="78"/>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79"/>
                                        </p:tgtEl>
                                        <p:attrNameLst>
                                          <p:attrName>style.visibility</p:attrName>
                                        </p:attrNameLst>
                                      </p:cBhvr>
                                      <p:to>
                                        <p:strVal val="visible"/>
                                      </p:to>
                                    </p:set>
                                    <p:animEffect transition="in" filter="fade">
                                      <p:cBhvr>
                                        <p:cTn id="92" dur="1000"/>
                                        <p:tgtEl>
                                          <p:spTgt spid="79"/>
                                        </p:tgtEl>
                                      </p:cBhvr>
                                    </p:animEffect>
                                  </p:childTnLst>
                                </p:cTn>
                              </p:par>
                              <p:par>
                                <p:cTn id="93" presetID="63" presetClass="path" presetSubtype="0" decel="100000" fill="hold" nodeType="withEffect">
                                  <p:stCondLst>
                                    <p:cond delay="0"/>
                                  </p:stCondLst>
                                  <p:childTnLst>
                                    <p:animMotion origin="layout" path="M -0.19596 0.00093 L -4.79167E-6 0.00093 " pathEditMode="relative" rAng="0" ptsTypes="AA">
                                      <p:cBhvr>
                                        <p:cTn id="94" dur="500" fill="hold"/>
                                        <p:tgtEl>
                                          <p:spTgt spid="79"/>
                                        </p:tgtEl>
                                        <p:attrNameLst>
                                          <p:attrName>ppt_x</p:attrName>
                                          <p:attrName>ppt_y</p:attrName>
                                        </p:attrNameLst>
                                      </p:cBhvr>
                                      <p:rCtr x="9792" y="0"/>
                                    </p:animMotion>
                                  </p:childTnLst>
                                </p:cTn>
                              </p:par>
                            </p:childTnLst>
                          </p:cTn>
                        </p:par>
                      </p:childTnLst>
                    </p:cTn>
                  </p:par>
                  <p:par>
                    <p:cTn id="95" fill="hold">
                      <p:stCondLst>
                        <p:cond delay="indefinite"/>
                      </p:stCondLst>
                      <p:childTnLst>
                        <p:par>
                          <p:cTn id="96" fill="hold">
                            <p:stCondLst>
                              <p:cond delay="0"/>
                            </p:stCondLst>
                            <p:childTnLst>
                              <p:par>
                                <p:cTn id="97" presetID="10" presetClass="entr" presetSubtype="0" fill="hold" nodeType="clickEffect">
                                  <p:stCondLst>
                                    <p:cond delay="0"/>
                                  </p:stCondLst>
                                  <p:childTnLst>
                                    <p:set>
                                      <p:cBhvr>
                                        <p:cTn id="98" dur="1" fill="hold">
                                          <p:stCondLst>
                                            <p:cond delay="0"/>
                                          </p:stCondLst>
                                        </p:cTn>
                                        <p:tgtEl>
                                          <p:spTgt spid="82"/>
                                        </p:tgtEl>
                                        <p:attrNameLst>
                                          <p:attrName>style.visibility</p:attrName>
                                        </p:attrNameLst>
                                      </p:cBhvr>
                                      <p:to>
                                        <p:strVal val="visible"/>
                                      </p:to>
                                    </p:set>
                                    <p:animEffect transition="in" filter="fade">
                                      <p:cBhvr>
                                        <p:cTn id="99" dur="1000"/>
                                        <p:tgtEl>
                                          <p:spTgt spid="82"/>
                                        </p:tgtEl>
                                      </p:cBhvr>
                                    </p:animEffect>
                                  </p:childTnLst>
                                </p:cTn>
                              </p:par>
                              <p:par>
                                <p:cTn id="100" presetID="63" presetClass="path" presetSubtype="0" decel="100000" fill="hold" nodeType="withEffect">
                                  <p:stCondLst>
                                    <p:cond delay="0"/>
                                  </p:stCondLst>
                                  <p:childTnLst>
                                    <p:animMotion origin="layout" path="M -0.19596 0.00093 L -4.79167E-6 0.00093 " pathEditMode="relative" rAng="0" ptsTypes="AA">
                                      <p:cBhvr>
                                        <p:cTn id="101" dur="500" fill="hold"/>
                                        <p:tgtEl>
                                          <p:spTgt spid="82"/>
                                        </p:tgtEl>
                                        <p:attrNameLst>
                                          <p:attrName>ppt_x</p:attrName>
                                          <p:attrName>ppt_y</p:attrName>
                                        </p:attrNameLst>
                                      </p:cBhvr>
                                      <p:rCtr x="9792" y="0"/>
                                    </p:animMotion>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nodeType="clickEffect">
                                  <p:stCondLst>
                                    <p:cond delay="0"/>
                                  </p:stCondLst>
                                  <p:childTnLst>
                                    <p:set>
                                      <p:cBhvr>
                                        <p:cTn id="105" dur="1" fill="hold">
                                          <p:stCondLst>
                                            <p:cond delay="0"/>
                                          </p:stCondLst>
                                        </p:cTn>
                                        <p:tgtEl>
                                          <p:spTgt spid="85"/>
                                        </p:tgtEl>
                                        <p:attrNameLst>
                                          <p:attrName>style.visibility</p:attrName>
                                        </p:attrNameLst>
                                      </p:cBhvr>
                                      <p:to>
                                        <p:strVal val="visible"/>
                                      </p:to>
                                    </p:set>
                                    <p:animEffect transition="in" filter="fade">
                                      <p:cBhvr>
                                        <p:cTn id="106" dur="1000"/>
                                        <p:tgtEl>
                                          <p:spTgt spid="85"/>
                                        </p:tgtEl>
                                      </p:cBhvr>
                                    </p:animEffect>
                                  </p:childTnLst>
                                </p:cTn>
                              </p:par>
                              <p:par>
                                <p:cTn id="107" presetID="63" presetClass="path" presetSubtype="0" decel="100000" fill="hold" nodeType="withEffect">
                                  <p:stCondLst>
                                    <p:cond delay="0"/>
                                  </p:stCondLst>
                                  <p:childTnLst>
                                    <p:animMotion origin="layout" path="M -0.19596 0.00093 L -4.79167E-6 0.00093 " pathEditMode="relative" rAng="0" ptsTypes="AA">
                                      <p:cBhvr>
                                        <p:cTn id="108" dur="500" fill="hold"/>
                                        <p:tgtEl>
                                          <p:spTgt spid="85"/>
                                        </p:tgtEl>
                                        <p:attrNameLst>
                                          <p:attrName>ppt_x</p:attrName>
                                          <p:attrName>ppt_y</p:attrName>
                                        </p:attrNameLst>
                                      </p:cBhvr>
                                      <p:rCtr x="9792" y="0"/>
                                    </p:animMotion>
                                  </p:childTnLst>
                                </p:cTn>
                              </p:par>
                            </p:childTnLst>
                          </p:cTn>
                        </p:par>
                      </p:childTnLst>
                    </p:cTn>
                  </p:par>
                  <p:par>
                    <p:cTn id="109" fill="hold">
                      <p:stCondLst>
                        <p:cond delay="indefinite"/>
                      </p:stCondLst>
                      <p:childTnLst>
                        <p:par>
                          <p:cTn id="110" fill="hold">
                            <p:stCondLst>
                              <p:cond delay="0"/>
                            </p:stCondLst>
                            <p:childTnLst>
                              <p:par>
                                <p:cTn id="111" presetID="10" presetClass="entr" presetSubtype="0" fill="hold" nodeType="clickEffect">
                                  <p:stCondLst>
                                    <p:cond delay="0"/>
                                  </p:stCondLst>
                                  <p:childTnLst>
                                    <p:set>
                                      <p:cBhvr>
                                        <p:cTn id="112" dur="1" fill="hold">
                                          <p:stCondLst>
                                            <p:cond delay="0"/>
                                          </p:stCondLst>
                                        </p:cTn>
                                        <p:tgtEl>
                                          <p:spTgt spid="88"/>
                                        </p:tgtEl>
                                        <p:attrNameLst>
                                          <p:attrName>style.visibility</p:attrName>
                                        </p:attrNameLst>
                                      </p:cBhvr>
                                      <p:to>
                                        <p:strVal val="visible"/>
                                      </p:to>
                                    </p:set>
                                    <p:animEffect transition="in" filter="fade">
                                      <p:cBhvr>
                                        <p:cTn id="113" dur="1000"/>
                                        <p:tgtEl>
                                          <p:spTgt spid="88"/>
                                        </p:tgtEl>
                                      </p:cBhvr>
                                    </p:animEffect>
                                  </p:childTnLst>
                                </p:cTn>
                              </p:par>
                              <p:par>
                                <p:cTn id="114" presetID="63" presetClass="path" presetSubtype="0" decel="100000" fill="hold" nodeType="withEffect">
                                  <p:stCondLst>
                                    <p:cond delay="0"/>
                                  </p:stCondLst>
                                  <p:childTnLst>
                                    <p:animMotion origin="layout" path="M -0.19596 0.00092 L -3.54167E-6 0.00092 " pathEditMode="relative" rAng="0" ptsTypes="AA">
                                      <p:cBhvr>
                                        <p:cTn id="115" dur="500" fill="hold"/>
                                        <p:tgtEl>
                                          <p:spTgt spid="88"/>
                                        </p:tgtEl>
                                        <p:attrNameLst>
                                          <p:attrName>ppt_x</p:attrName>
                                          <p:attrName>ppt_y</p:attrName>
                                        </p:attrNameLst>
                                      </p:cBhvr>
                                      <p:rCtr x="9792" y="0"/>
                                    </p:animMotion>
                                  </p:childTnLst>
                                </p:cTn>
                              </p:par>
                            </p:childTnLst>
                          </p:cTn>
                        </p:par>
                      </p:childTnLst>
                    </p:cTn>
                  </p:par>
                  <p:par>
                    <p:cTn id="116" fill="hold">
                      <p:stCondLst>
                        <p:cond delay="indefinite"/>
                      </p:stCondLst>
                      <p:childTnLst>
                        <p:par>
                          <p:cTn id="117" fill="hold">
                            <p:stCondLst>
                              <p:cond delay="0"/>
                            </p:stCondLst>
                            <p:childTnLst>
                              <p:par>
                                <p:cTn id="118" presetID="10" presetClass="entr" presetSubtype="0" fill="hold" nodeType="clickEffect">
                                  <p:stCondLst>
                                    <p:cond delay="0"/>
                                  </p:stCondLst>
                                  <p:childTnLst>
                                    <p:set>
                                      <p:cBhvr>
                                        <p:cTn id="119" dur="1" fill="hold">
                                          <p:stCondLst>
                                            <p:cond delay="0"/>
                                          </p:stCondLst>
                                        </p:cTn>
                                        <p:tgtEl>
                                          <p:spTgt spid="91"/>
                                        </p:tgtEl>
                                        <p:attrNameLst>
                                          <p:attrName>style.visibility</p:attrName>
                                        </p:attrNameLst>
                                      </p:cBhvr>
                                      <p:to>
                                        <p:strVal val="visible"/>
                                      </p:to>
                                    </p:set>
                                    <p:animEffect transition="in" filter="fade">
                                      <p:cBhvr>
                                        <p:cTn id="120" dur="1000"/>
                                        <p:tgtEl>
                                          <p:spTgt spid="91"/>
                                        </p:tgtEl>
                                      </p:cBhvr>
                                    </p:animEffect>
                                  </p:childTnLst>
                                </p:cTn>
                              </p:par>
                              <p:par>
                                <p:cTn id="121" presetID="63" presetClass="path" presetSubtype="0" decel="100000" fill="hold" nodeType="withEffect">
                                  <p:stCondLst>
                                    <p:cond delay="0"/>
                                  </p:stCondLst>
                                  <p:childTnLst>
                                    <p:animMotion origin="layout" path="M -0.19596 0.00092 L -4.79167E-6 0.00092 " pathEditMode="relative" rAng="0" ptsTypes="AA">
                                      <p:cBhvr>
                                        <p:cTn id="122" dur="500" fill="hold"/>
                                        <p:tgtEl>
                                          <p:spTgt spid="91"/>
                                        </p:tgtEl>
                                        <p:attrNameLst>
                                          <p:attrName>ppt_x</p:attrName>
                                          <p:attrName>ppt_y</p:attrName>
                                        </p:attrNameLst>
                                      </p:cBhvr>
                                      <p:rCtr x="9792" y="0"/>
                                    </p:animMotion>
                                  </p:childTnLst>
                                </p:cTn>
                              </p:par>
                            </p:childTnLst>
                          </p:cTn>
                        </p:par>
                      </p:childTnLst>
                    </p:cTn>
                  </p:par>
                  <p:par>
                    <p:cTn id="123" fill="hold">
                      <p:stCondLst>
                        <p:cond delay="indefinite"/>
                      </p:stCondLst>
                      <p:childTnLst>
                        <p:par>
                          <p:cTn id="124" fill="hold">
                            <p:stCondLst>
                              <p:cond delay="0"/>
                            </p:stCondLst>
                            <p:childTnLst>
                              <p:par>
                                <p:cTn id="125" presetID="10" presetClass="entr" presetSubtype="0" fill="hold" nodeType="clickEffect">
                                  <p:stCondLst>
                                    <p:cond delay="0"/>
                                  </p:stCondLst>
                                  <p:childTnLst>
                                    <p:set>
                                      <p:cBhvr>
                                        <p:cTn id="126" dur="1" fill="hold">
                                          <p:stCondLst>
                                            <p:cond delay="0"/>
                                          </p:stCondLst>
                                        </p:cTn>
                                        <p:tgtEl>
                                          <p:spTgt spid="94"/>
                                        </p:tgtEl>
                                        <p:attrNameLst>
                                          <p:attrName>style.visibility</p:attrName>
                                        </p:attrNameLst>
                                      </p:cBhvr>
                                      <p:to>
                                        <p:strVal val="visible"/>
                                      </p:to>
                                    </p:set>
                                    <p:animEffect transition="in" filter="fade">
                                      <p:cBhvr>
                                        <p:cTn id="127" dur="1000"/>
                                        <p:tgtEl>
                                          <p:spTgt spid="94"/>
                                        </p:tgtEl>
                                      </p:cBhvr>
                                    </p:animEffect>
                                  </p:childTnLst>
                                </p:cTn>
                              </p:par>
                              <p:par>
                                <p:cTn id="128" presetID="63" presetClass="path" presetSubtype="0" decel="100000" fill="hold" nodeType="withEffect">
                                  <p:stCondLst>
                                    <p:cond delay="0"/>
                                  </p:stCondLst>
                                  <p:childTnLst>
                                    <p:animMotion origin="layout" path="M -0.19596 0.00092 L -3.54167E-6 0.00092 " pathEditMode="relative" rAng="0" ptsTypes="AA">
                                      <p:cBhvr>
                                        <p:cTn id="129" dur="500" fill="hold"/>
                                        <p:tgtEl>
                                          <p:spTgt spid="94"/>
                                        </p:tgtEl>
                                        <p:attrNameLst>
                                          <p:attrName>ppt_x</p:attrName>
                                          <p:attrName>ppt_y</p:attrName>
                                        </p:attrNameLst>
                                      </p:cBhvr>
                                      <p:rCtr x="9792" y="0"/>
                                    </p:animMotion>
                                  </p:childTnLst>
                                </p:cTn>
                              </p:par>
                            </p:childTnLst>
                          </p:cTn>
                        </p:par>
                      </p:childTnLst>
                    </p:cTn>
                  </p:par>
                  <p:par>
                    <p:cTn id="130" fill="hold">
                      <p:stCondLst>
                        <p:cond delay="indefinite"/>
                      </p:stCondLst>
                      <p:childTnLst>
                        <p:par>
                          <p:cTn id="131" fill="hold">
                            <p:stCondLst>
                              <p:cond delay="0"/>
                            </p:stCondLst>
                            <p:childTnLst>
                              <p:par>
                                <p:cTn id="132" presetID="22" presetClass="entr" presetSubtype="1" fill="hold" grpId="0" nodeType="clickEffect">
                                  <p:stCondLst>
                                    <p:cond delay="0"/>
                                  </p:stCondLst>
                                  <p:childTnLst>
                                    <p:set>
                                      <p:cBhvr>
                                        <p:cTn id="133" dur="1" fill="hold">
                                          <p:stCondLst>
                                            <p:cond delay="0"/>
                                          </p:stCondLst>
                                        </p:cTn>
                                        <p:tgtEl>
                                          <p:spTgt spid="50"/>
                                        </p:tgtEl>
                                        <p:attrNameLst>
                                          <p:attrName>style.visibility</p:attrName>
                                        </p:attrNameLst>
                                      </p:cBhvr>
                                      <p:to>
                                        <p:strVal val="visible"/>
                                      </p:to>
                                    </p:set>
                                    <p:animEffect transition="in" filter="wipe(up)">
                                      <p:cBhvr>
                                        <p:cTn id="134" dur="500"/>
                                        <p:tgtEl>
                                          <p:spTgt spid="50"/>
                                        </p:tgtEl>
                                      </p:cBhvr>
                                    </p:animEffect>
                                  </p:childTnLst>
                                </p:cTn>
                              </p:par>
                            </p:childTnLst>
                          </p:cTn>
                        </p:par>
                      </p:childTnLst>
                    </p:cTn>
                  </p:par>
                  <p:par>
                    <p:cTn id="135" fill="hold">
                      <p:stCondLst>
                        <p:cond delay="indefinite"/>
                      </p:stCondLst>
                      <p:childTnLst>
                        <p:par>
                          <p:cTn id="136" fill="hold">
                            <p:stCondLst>
                              <p:cond delay="0"/>
                            </p:stCondLst>
                            <p:childTnLst>
                              <p:par>
                                <p:cTn id="137" presetID="10" presetClass="entr" presetSubtype="0" fill="hold" nodeType="clickEffect">
                                  <p:stCondLst>
                                    <p:cond delay="0"/>
                                  </p:stCondLst>
                                  <p:childTnLst>
                                    <p:set>
                                      <p:cBhvr>
                                        <p:cTn id="138" dur="1" fill="hold">
                                          <p:stCondLst>
                                            <p:cond delay="0"/>
                                          </p:stCondLst>
                                        </p:cTn>
                                        <p:tgtEl>
                                          <p:spTgt spid="52"/>
                                        </p:tgtEl>
                                        <p:attrNameLst>
                                          <p:attrName>style.visibility</p:attrName>
                                        </p:attrNameLst>
                                      </p:cBhvr>
                                      <p:to>
                                        <p:strVal val="visible"/>
                                      </p:to>
                                    </p:set>
                                    <p:animEffect transition="in" filter="fade">
                                      <p:cBhvr>
                                        <p:cTn id="139" dur="1000"/>
                                        <p:tgtEl>
                                          <p:spTgt spid="52"/>
                                        </p:tgtEl>
                                      </p:cBhvr>
                                    </p:animEffect>
                                  </p:childTnLst>
                                </p:cTn>
                              </p:par>
                              <p:par>
                                <p:cTn id="140" presetID="63" presetClass="path" presetSubtype="0" decel="100000" fill="hold" nodeType="withEffect">
                                  <p:stCondLst>
                                    <p:cond delay="0"/>
                                  </p:stCondLst>
                                  <p:childTnLst>
                                    <p:animMotion origin="layout" path="M -0.19596 0.00093 L -4.79167E-6 0.00093 " pathEditMode="relative" rAng="0" ptsTypes="AA">
                                      <p:cBhvr>
                                        <p:cTn id="141" dur="500" fill="hold"/>
                                        <p:tgtEl>
                                          <p:spTgt spid="52"/>
                                        </p:tgtEl>
                                        <p:attrNameLst>
                                          <p:attrName>ppt_x</p:attrName>
                                          <p:attrName>ppt_y</p:attrName>
                                        </p:attrNameLst>
                                      </p:cBhvr>
                                      <p:rCtr x="9792" y="0"/>
                                    </p:animMotion>
                                  </p:childTnLst>
                                </p:cTn>
                              </p:par>
                            </p:childTnLst>
                          </p:cTn>
                        </p:par>
                      </p:childTnLst>
                    </p:cTn>
                  </p:par>
                  <p:par>
                    <p:cTn id="142" fill="hold">
                      <p:stCondLst>
                        <p:cond delay="indefinite"/>
                      </p:stCondLst>
                      <p:childTnLst>
                        <p:par>
                          <p:cTn id="143" fill="hold">
                            <p:stCondLst>
                              <p:cond delay="0"/>
                            </p:stCondLst>
                            <p:childTnLst>
                              <p:par>
                                <p:cTn id="144" presetID="10" presetClass="entr" presetSubtype="0" fill="hold" nodeType="clickEffect">
                                  <p:stCondLst>
                                    <p:cond delay="0"/>
                                  </p:stCondLst>
                                  <p:childTnLst>
                                    <p:set>
                                      <p:cBhvr>
                                        <p:cTn id="145" dur="1" fill="hold">
                                          <p:stCondLst>
                                            <p:cond delay="0"/>
                                          </p:stCondLst>
                                        </p:cTn>
                                        <p:tgtEl>
                                          <p:spTgt spid="58"/>
                                        </p:tgtEl>
                                        <p:attrNameLst>
                                          <p:attrName>style.visibility</p:attrName>
                                        </p:attrNameLst>
                                      </p:cBhvr>
                                      <p:to>
                                        <p:strVal val="visible"/>
                                      </p:to>
                                    </p:set>
                                    <p:animEffect transition="in" filter="fade">
                                      <p:cBhvr>
                                        <p:cTn id="146" dur="1000"/>
                                        <p:tgtEl>
                                          <p:spTgt spid="58"/>
                                        </p:tgtEl>
                                      </p:cBhvr>
                                    </p:animEffect>
                                  </p:childTnLst>
                                </p:cTn>
                              </p:par>
                              <p:par>
                                <p:cTn id="147" presetID="63" presetClass="path" presetSubtype="0" decel="100000" fill="hold" nodeType="withEffect">
                                  <p:stCondLst>
                                    <p:cond delay="0"/>
                                  </p:stCondLst>
                                  <p:childTnLst>
                                    <p:animMotion origin="layout" path="M -0.19596 0.00093 L -4.79167E-6 0.00093 " pathEditMode="relative" rAng="0" ptsTypes="AA">
                                      <p:cBhvr>
                                        <p:cTn id="148" dur="500" fill="hold"/>
                                        <p:tgtEl>
                                          <p:spTgt spid="58"/>
                                        </p:tgtEl>
                                        <p:attrNameLst>
                                          <p:attrName>ppt_x</p:attrName>
                                          <p:attrName>ppt_y</p:attrName>
                                        </p:attrNameLst>
                                      </p:cBhvr>
                                      <p:rCtr x="979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animBg="1"/>
      <p:bldP spid="15" grpId="0" animBg="1"/>
      <p:bldP spid="51" grpId="0" animBg="1"/>
      <p:bldP spid="53" grpId="0"/>
      <p:bldP spid="55" grpId="0" animBg="1"/>
      <p:bldP spid="56" grpId="0"/>
      <p:bldP spid="77" grpId="0" animBg="1"/>
      <p:bldP spid="78" grpId="0" animBg="1"/>
      <p:bldP spid="5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集成学习与</a:t>
            </a:r>
            <a:r>
              <a:rPr lang="en-US" altLang="zh-CN" dirty="0"/>
              <a:t>AdaBoost</a:t>
            </a:r>
          </a:p>
        </p:txBody>
      </p:sp>
      <p:sp>
        <p:nvSpPr>
          <p:cNvPr id="12" name="文本框 11">
            <a:extLst>
              <a:ext uri="{FF2B5EF4-FFF2-40B4-BE49-F238E27FC236}">
                <a16:creationId xmlns:a16="http://schemas.microsoft.com/office/drawing/2014/main" id="{C9E0F771-BB0D-48E1-9885-9E3DCADCAF77}"/>
              </a:ext>
            </a:extLst>
          </p:cNvPr>
          <p:cNvSpPr txBox="1"/>
          <p:nvPr/>
        </p:nvSpPr>
        <p:spPr>
          <a:xfrm>
            <a:off x="515938" y="1385739"/>
            <a:ext cx="5457024" cy="605166"/>
          </a:xfrm>
          <a:prstGeom prst="rect">
            <a:avLst/>
          </a:prstGeom>
          <a:noFill/>
        </p:spPr>
        <p:txBody>
          <a:bodyPr wrap="square" rtlCol="0">
            <a:spAutoFit/>
          </a:bodyPr>
          <a:lstStyle/>
          <a:p>
            <a:pPr algn="just">
              <a:lnSpc>
                <a:spcPct val="130000"/>
              </a:lnSpc>
            </a:pPr>
            <a:r>
              <a:rPr lang="zh-CN" altLang="en-US" sz="2800" dirty="0">
                <a:gradFill>
                  <a:gsLst>
                    <a:gs pos="100000">
                      <a:schemeClr val="accent4"/>
                    </a:gs>
                    <a:gs pos="23000">
                      <a:schemeClr val="accent1">
                        <a:alpha val="95000"/>
                      </a:schemeClr>
                    </a:gs>
                  </a:gsLst>
                  <a:lin ang="2700000" scaled="1"/>
                </a:gradFill>
                <a:latin typeface="+mj-lt"/>
                <a:ea typeface="+mj-ea"/>
              </a:rPr>
              <a:t>集成学习（</a:t>
            </a:r>
            <a:r>
              <a:rPr lang="en-US" altLang="zh-CN" sz="2800" dirty="0">
                <a:gradFill>
                  <a:gsLst>
                    <a:gs pos="100000">
                      <a:schemeClr val="accent4"/>
                    </a:gs>
                    <a:gs pos="23000">
                      <a:schemeClr val="accent1">
                        <a:alpha val="95000"/>
                      </a:schemeClr>
                    </a:gs>
                  </a:gsLst>
                  <a:lin ang="2700000" scaled="1"/>
                </a:gradFill>
                <a:latin typeface="+mj-lt"/>
                <a:ea typeface="+mj-ea"/>
              </a:rPr>
              <a:t>Ensemble Learning</a:t>
            </a:r>
            <a:r>
              <a:rPr lang="zh-CN" altLang="en-US" sz="2800" dirty="0">
                <a:gradFill>
                  <a:gsLst>
                    <a:gs pos="100000">
                      <a:schemeClr val="accent4"/>
                    </a:gs>
                    <a:gs pos="23000">
                      <a:schemeClr val="accent1">
                        <a:alpha val="95000"/>
                      </a:schemeClr>
                    </a:gs>
                  </a:gsLst>
                  <a:lin ang="2700000" scaled="1"/>
                </a:gradFill>
                <a:latin typeface="+mj-lt"/>
                <a:ea typeface="+mj-ea"/>
              </a:rPr>
              <a:t>）</a:t>
            </a:r>
            <a:endParaRPr lang="en-US" altLang="zh-CN" sz="2800" dirty="0">
              <a:gradFill>
                <a:gsLst>
                  <a:gs pos="100000">
                    <a:schemeClr val="accent4"/>
                  </a:gs>
                  <a:gs pos="23000">
                    <a:schemeClr val="accent1">
                      <a:alpha val="95000"/>
                    </a:schemeClr>
                  </a:gs>
                </a:gsLst>
                <a:lin ang="2700000" scaled="1"/>
              </a:gradFill>
              <a:latin typeface="+mj-lt"/>
              <a:ea typeface="+mj-ea"/>
            </a:endParaRPr>
          </a:p>
        </p:txBody>
      </p:sp>
      <p:cxnSp>
        <p:nvCxnSpPr>
          <p:cNvPr id="13" name="直接连接符 12">
            <a:extLst>
              <a:ext uri="{FF2B5EF4-FFF2-40B4-BE49-F238E27FC236}">
                <a16:creationId xmlns:a16="http://schemas.microsoft.com/office/drawing/2014/main" id="{7A51B91E-A968-455D-8924-5AF42430A4B2}"/>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A7F04DE8-55DF-4957-AF5C-8CA0AD8F87BE}"/>
                  </a:ext>
                </a:extLst>
              </p:cNvPr>
              <p:cNvSpPr txBox="1"/>
              <p:nvPr/>
            </p:nvSpPr>
            <p:spPr>
              <a:xfrm>
                <a:off x="515934" y="1990392"/>
                <a:ext cx="9339265" cy="4638193"/>
              </a:xfrm>
              <a:prstGeom prst="rect">
                <a:avLst/>
              </a:prstGeom>
              <a:noFill/>
            </p:spPr>
            <p:txBody>
              <a:bodyPr wrap="square" rtlCol="0">
                <a:spAutoFit/>
              </a:bodyPr>
              <a:lstStyle>
                <a:defPPr>
                  <a:defRPr lang="zh-CN"/>
                </a:defPPr>
                <a:lvl1pPr algn="just" fontAlgn="auto">
                  <a:lnSpc>
                    <a:spcPct val="130000"/>
                  </a:lnSpc>
                  <a:defRPr sz="2000">
                    <a:solidFill>
                      <a:schemeClr val="tx2"/>
                    </a:solidFill>
                  </a:defRPr>
                  <a:extLst>
                    <a:ext uri="{35155182-B16C-46BC-9424-99874614C6A1}">
                      <wpsdc:indentchars xmlns="" xmlns:wpsdc="http://www.wps.cn/officeDocument/2017/drawingmlCustomData" val="200" checksum="282533468"/>
                    </a:ext>
                  </a:extLst>
                </a:lvl1pPr>
              </a:lstStyle>
              <a:p>
                <a:pPr marL="342900" indent="-342900">
                  <a:spcBef>
                    <a:spcPts val="600"/>
                  </a:spcBef>
                  <a:buFont typeface="Arial" panose="020B0604020202020204" pitchFamily="34" charset="0"/>
                  <a:buChar char="•"/>
                </a:pPr>
                <a:r>
                  <a:rPr lang="zh-CN" altLang="en-US" sz="2400" b="1" dirty="0">
                    <a:solidFill>
                      <a:srgbClr val="34495E"/>
                    </a:solidFill>
                    <a:latin typeface="Source Sans Pro" panose="020B0604020202020204" pitchFamily="34" charset="0"/>
                  </a:rPr>
                  <a:t>序列化方式（</a:t>
                </a:r>
                <a:r>
                  <a:rPr lang="en-US" altLang="zh-CN" sz="2400" b="1" dirty="0">
                    <a:solidFill>
                      <a:srgbClr val="34495E"/>
                    </a:solidFill>
                    <a:latin typeface="Source Sans Pro" panose="020B0604020202020204" pitchFamily="34" charset="0"/>
                  </a:rPr>
                  <a:t>Sequential Methods</a:t>
                </a:r>
                <a:r>
                  <a:rPr lang="zh-CN" altLang="en-US" sz="2400" b="1" dirty="0">
                    <a:solidFill>
                      <a:srgbClr val="34495E"/>
                    </a:solidFill>
                    <a:latin typeface="Source Sans Pro" panose="020B0604020202020204" pitchFamily="34" charset="0"/>
                  </a:rPr>
                  <a:t>）</a:t>
                </a:r>
                <a:endParaRPr lang="en-US" altLang="zh-CN" sz="2400" b="1" dirty="0">
                  <a:solidFill>
                    <a:srgbClr val="34495E"/>
                  </a:solidFill>
                  <a:latin typeface="Source Sans Pro" panose="020B0604020202020204" pitchFamily="34" charset="0"/>
                </a:endParaRPr>
              </a:p>
              <a:p>
                <a:pPr marL="800100" lvl="1" indent="-342900">
                  <a:spcBef>
                    <a:spcPts val="600"/>
                  </a:spcBef>
                  <a:buFont typeface="Arial" panose="020B0604020202020204" pitchFamily="34" charset="0"/>
                  <a:buChar char="•"/>
                </a:pPr>
                <a:r>
                  <a:rPr lang="en-US" altLang="zh-CN" sz="2400" b="1" dirty="0">
                    <a:solidFill>
                      <a:srgbClr val="34495E"/>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AdaBoost</a:t>
                </a:r>
                <a:r>
                  <a:rPr lang="en-US" altLang="zh-CN" sz="2400" dirty="0">
                    <a:solidFill>
                      <a:srgbClr val="34495E"/>
                    </a:solidFill>
                    <a:latin typeface="Times New Roman" panose="02020603050405020304" pitchFamily="18" charset="0"/>
                    <a:cs typeface="Times New Roman" panose="02020603050405020304" pitchFamily="18" charset="0"/>
                  </a:rPr>
                  <a:t>		[Freund &amp; </a:t>
                </a:r>
                <a:r>
                  <a:rPr lang="en-US" altLang="zh-CN" sz="2400" dirty="0" err="1">
                    <a:solidFill>
                      <a:srgbClr val="34495E"/>
                    </a:solidFill>
                    <a:latin typeface="Times New Roman" panose="02020603050405020304" pitchFamily="18" charset="0"/>
                    <a:cs typeface="Times New Roman" panose="02020603050405020304" pitchFamily="18" charset="0"/>
                  </a:rPr>
                  <a:t>Schapire</a:t>
                </a:r>
                <a:r>
                  <a:rPr lang="en-US" altLang="zh-CN" sz="2400" dirty="0">
                    <a:solidFill>
                      <a:srgbClr val="34495E"/>
                    </a:solidFill>
                    <a:latin typeface="Times New Roman" panose="02020603050405020304" pitchFamily="18" charset="0"/>
                    <a:cs typeface="Times New Roman" panose="02020603050405020304" pitchFamily="18" charset="0"/>
                  </a:rPr>
                  <a:t>, JCSS97]</a:t>
                </a:r>
              </a:p>
              <a:p>
                <a:pPr marL="800100" lvl="1" indent="-342900">
                  <a:spcBef>
                    <a:spcPts val="600"/>
                  </a:spcBef>
                  <a:buFont typeface="Arial" panose="020B0604020202020204" pitchFamily="34" charset="0"/>
                  <a:buChar char="•"/>
                </a:pPr>
                <a:r>
                  <a:rPr lang="en-US" altLang="zh-CN" sz="2400" b="1" dirty="0">
                    <a:solidFill>
                      <a:srgbClr val="34495E"/>
                    </a:solidFill>
                    <a:latin typeface="Times New Roman" panose="02020603050405020304" pitchFamily="18" charset="0"/>
                    <a:cs typeface="Times New Roman" panose="02020603050405020304" pitchFamily="18" charset="0"/>
                  </a:rPr>
                  <a:t>Arc-x4			</a:t>
                </a:r>
                <a:r>
                  <a:rPr lang="en-US" altLang="zh-CN" sz="2400" dirty="0">
                    <a:solidFill>
                      <a:srgbClr val="34495E"/>
                    </a:solidFill>
                    <a:latin typeface="Times New Roman" panose="02020603050405020304" pitchFamily="18" charset="0"/>
                    <a:cs typeface="Times New Roman" panose="02020603050405020304" pitchFamily="18" charset="0"/>
                  </a:rPr>
                  <a:t>[</a:t>
                </a:r>
                <a:r>
                  <a:rPr lang="en-US" altLang="zh-CN" sz="2400" dirty="0" err="1">
                    <a:solidFill>
                      <a:srgbClr val="34495E"/>
                    </a:solidFill>
                    <a:latin typeface="Times New Roman" panose="02020603050405020304" pitchFamily="18" charset="0"/>
                    <a:cs typeface="Times New Roman" panose="02020603050405020304" pitchFamily="18" charset="0"/>
                  </a:rPr>
                  <a:t>Breiman</a:t>
                </a:r>
                <a:r>
                  <a:rPr lang="en-US" altLang="zh-CN" sz="2400" dirty="0">
                    <a:solidFill>
                      <a:srgbClr val="34495E"/>
                    </a:solidFill>
                    <a:latin typeface="Times New Roman" panose="02020603050405020304" pitchFamily="18" charset="0"/>
                    <a:cs typeface="Times New Roman" panose="02020603050405020304" pitchFamily="18" charset="0"/>
                  </a:rPr>
                  <a:t>, AnnStat98]</a:t>
                </a:r>
              </a:p>
              <a:p>
                <a:pPr marL="800100" lvl="1" indent="-342900">
                  <a:spcBef>
                    <a:spcPts val="600"/>
                  </a:spcBef>
                  <a:buFont typeface="Arial" panose="020B0604020202020204" pitchFamily="34" charset="0"/>
                  <a:buChar char="•"/>
                </a:pPr>
                <a:r>
                  <a:rPr lang="en-US" altLang="zh-CN" sz="2400" b="1" dirty="0" err="1">
                    <a:solidFill>
                      <a:srgbClr val="34495E"/>
                    </a:solidFill>
                    <a:latin typeface="Times New Roman" panose="02020603050405020304" pitchFamily="18" charset="0"/>
                    <a:cs typeface="Times New Roman" panose="02020603050405020304" pitchFamily="18" charset="0"/>
                  </a:rPr>
                  <a:t>LPBoost</a:t>
                </a:r>
                <a:r>
                  <a:rPr lang="en-US" altLang="zh-CN" sz="2400" b="1" dirty="0">
                    <a:solidFill>
                      <a:srgbClr val="34495E"/>
                    </a:solidFill>
                    <a:latin typeface="Times New Roman" panose="02020603050405020304" pitchFamily="18" charset="0"/>
                    <a:cs typeface="Times New Roman" panose="02020603050405020304" pitchFamily="18" charset="0"/>
                  </a:rPr>
                  <a:t>		</a:t>
                </a:r>
                <a:r>
                  <a:rPr lang="en-US" altLang="zh-CN" sz="2400" dirty="0">
                    <a:solidFill>
                      <a:srgbClr val="34495E"/>
                    </a:solidFill>
                    <a:latin typeface="Times New Roman" panose="02020603050405020304" pitchFamily="18" charset="0"/>
                    <a:cs typeface="Times New Roman" panose="02020603050405020304" pitchFamily="18" charset="0"/>
                  </a:rPr>
                  <a:t>[</a:t>
                </a:r>
                <a:r>
                  <a:rPr lang="en-US" altLang="zh-CN" sz="2400" dirty="0" err="1">
                    <a:solidFill>
                      <a:srgbClr val="34495E"/>
                    </a:solidFill>
                    <a:latin typeface="Times New Roman" panose="02020603050405020304" pitchFamily="18" charset="0"/>
                    <a:cs typeface="Times New Roman" panose="02020603050405020304" pitchFamily="18" charset="0"/>
                  </a:rPr>
                  <a:t>Demiriz</a:t>
                </a:r>
                <a:r>
                  <a:rPr lang="en-US" altLang="zh-CN" sz="2400" dirty="0">
                    <a:solidFill>
                      <a:srgbClr val="34495E"/>
                    </a:solidFill>
                    <a:latin typeface="Times New Roman" panose="02020603050405020304" pitchFamily="18" charset="0"/>
                    <a:cs typeface="Times New Roman" panose="02020603050405020304" pitchFamily="18" charset="0"/>
                  </a:rPr>
                  <a:t>, Bennett, </a:t>
                </a:r>
                <a:r>
                  <a:rPr lang="en-US" altLang="zh-CN" sz="2400" dirty="0" err="1">
                    <a:solidFill>
                      <a:srgbClr val="34495E"/>
                    </a:solidFill>
                    <a:latin typeface="Times New Roman" panose="02020603050405020304" pitchFamily="18" charset="0"/>
                    <a:cs typeface="Times New Roman" panose="02020603050405020304" pitchFamily="18" charset="0"/>
                  </a:rPr>
                  <a:t>Shawe</a:t>
                </a:r>
                <a:r>
                  <a:rPr lang="en-US" altLang="zh-CN" sz="2400" dirty="0">
                    <a:solidFill>
                      <a:srgbClr val="34495E"/>
                    </a:solidFill>
                    <a:latin typeface="Times New Roman" panose="02020603050405020304" pitchFamily="18" charset="0"/>
                    <a:cs typeface="Times New Roman" panose="02020603050405020304" pitchFamily="18" charset="0"/>
                  </a:rPr>
                  <a:t>-Taylor, MLJ06]</a:t>
                </a:r>
              </a:p>
              <a:p>
                <a:pPr marL="800100" lvl="1" indent="-342900">
                  <a:spcBef>
                    <a:spcPts val="600"/>
                  </a:spcBef>
                  <a:buFont typeface="Arial" panose="020B0604020202020204" pitchFamily="34" charset="0"/>
                  <a:buChar char="•"/>
                </a:pPr>
                <a14:m>
                  <m:oMath xmlns:m="http://schemas.openxmlformats.org/officeDocument/2006/math">
                    <m:r>
                      <a:rPr lang="en-US" altLang="zh-CN" sz="2400">
                        <a:solidFill>
                          <a:srgbClr val="34495E"/>
                        </a:solidFill>
                        <a:latin typeface="Cambria Math" panose="02040503050406030204" pitchFamily="18" charset="0"/>
                      </a:rPr>
                      <m:t>⋯⋯</m:t>
                    </m:r>
                  </m:oMath>
                </a14:m>
                <a:endParaRPr lang="en-US" altLang="zh-CN" sz="2400" dirty="0">
                  <a:solidFill>
                    <a:srgbClr val="34495E"/>
                  </a:solidFill>
                  <a:latin typeface="Times New Roman" panose="02020603050405020304" pitchFamily="18" charset="0"/>
                  <a:cs typeface="Times New Roman" panose="02020603050405020304" pitchFamily="18" charset="0"/>
                </a:endParaRPr>
              </a:p>
              <a:p>
                <a:pPr marL="342900" indent="-342900">
                  <a:spcBef>
                    <a:spcPts val="600"/>
                  </a:spcBef>
                  <a:buFont typeface="Arial" panose="020B0604020202020204" pitchFamily="34" charset="0"/>
                  <a:buChar char="•"/>
                </a:pPr>
                <a:r>
                  <a:rPr lang="zh-CN" altLang="en-US" sz="2400" b="1" dirty="0">
                    <a:solidFill>
                      <a:srgbClr val="34495E"/>
                    </a:solidFill>
                    <a:latin typeface="Source Sans Pro" panose="020B0604020202020204" pitchFamily="34" charset="0"/>
                  </a:rPr>
                  <a:t>并行化方式（</a:t>
                </a:r>
                <a:r>
                  <a:rPr lang="en-US" altLang="zh-CN" sz="2400" b="1" dirty="0">
                    <a:solidFill>
                      <a:srgbClr val="34495E"/>
                    </a:solidFill>
                    <a:latin typeface="Source Sans Pro" panose="020B0604020202020204" pitchFamily="34" charset="0"/>
                  </a:rPr>
                  <a:t>Parallel Methods</a:t>
                </a:r>
                <a:r>
                  <a:rPr lang="zh-CN" altLang="en-US" sz="2400" b="1" dirty="0">
                    <a:solidFill>
                      <a:srgbClr val="34495E"/>
                    </a:solidFill>
                    <a:latin typeface="Source Sans Pro" panose="020B0604020202020204" pitchFamily="34" charset="0"/>
                  </a:rPr>
                  <a:t>）</a:t>
                </a:r>
                <a:endParaRPr lang="en-US" altLang="zh-CN" sz="2400" b="1" dirty="0">
                  <a:solidFill>
                    <a:srgbClr val="34495E"/>
                  </a:solidFill>
                  <a:latin typeface="Source Sans Pro" panose="020B0604020202020204" pitchFamily="34" charset="0"/>
                </a:endParaRPr>
              </a:p>
              <a:p>
                <a:pPr marL="800100" lvl="1" indent="-342900">
                  <a:spcBef>
                    <a:spcPts val="600"/>
                  </a:spcBef>
                  <a:buFont typeface="Arial" panose="020B0604020202020204" pitchFamily="34" charset="0"/>
                  <a:buChar char="•"/>
                </a:pPr>
                <a:r>
                  <a:rPr lang="en-US" altLang="zh-CN" sz="2400" b="1" dirty="0">
                    <a:solidFill>
                      <a:srgbClr val="34495E"/>
                    </a:solidFill>
                    <a:latin typeface="Times New Roman" panose="02020603050405020304" pitchFamily="18" charset="0"/>
                    <a:cs typeface="Times New Roman" panose="02020603050405020304" pitchFamily="18" charset="0"/>
                  </a:rPr>
                  <a:t>Bagging		</a:t>
                </a:r>
                <a:r>
                  <a:rPr lang="en-US" altLang="zh-CN" sz="2400" dirty="0">
                    <a:solidFill>
                      <a:srgbClr val="34495E"/>
                    </a:solidFill>
                    <a:latin typeface="Times New Roman" panose="02020603050405020304" pitchFamily="18" charset="0"/>
                    <a:cs typeface="Times New Roman" panose="02020603050405020304" pitchFamily="18" charset="0"/>
                  </a:rPr>
                  <a:t>[</a:t>
                </a:r>
                <a:r>
                  <a:rPr lang="en-US" altLang="zh-CN" sz="2400" dirty="0" err="1">
                    <a:solidFill>
                      <a:srgbClr val="34495E"/>
                    </a:solidFill>
                    <a:latin typeface="Times New Roman" panose="02020603050405020304" pitchFamily="18" charset="0"/>
                    <a:cs typeface="Times New Roman" panose="02020603050405020304" pitchFamily="18" charset="0"/>
                  </a:rPr>
                  <a:t>Breiman</a:t>
                </a:r>
                <a:r>
                  <a:rPr lang="en-US" altLang="zh-CN" sz="2400" dirty="0">
                    <a:solidFill>
                      <a:srgbClr val="34495E"/>
                    </a:solidFill>
                    <a:latin typeface="Times New Roman" panose="02020603050405020304" pitchFamily="18" charset="0"/>
                    <a:cs typeface="Times New Roman" panose="02020603050405020304" pitchFamily="18" charset="0"/>
                  </a:rPr>
                  <a:t>, MLJ96]</a:t>
                </a:r>
              </a:p>
              <a:p>
                <a:pPr marL="800100" lvl="1" indent="-342900">
                  <a:spcBef>
                    <a:spcPts val="600"/>
                  </a:spcBef>
                  <a:buFont typeface="Arial" panose="020B0604020202020204" pitchFamily="34" charset="0"/>
                  <a:buChar char="•"/>
                </a:pPr>
                <a:r>
                  <a:rPr lang="en-US" altLang="zh-CN" sz="2400" b="1" dirty="0">
                    <a:solidFill>
                      <a:srgbClr val="34495E"/>
                    </a:solidFill>
                    <a:latin typeface="Times New Roman" panose="02020603050405020304" pitchFamily="18" charset="0"/>
                    <a:cs typeface="Times New Roman" panose="02020603050405020304" pitchFamily="18" charset="0"/>
                  </a:rPr>
                  <a:t>Random Subspace	</a:t>
                </a:r>
                <a:r>
                  <a:rPr lang="en-US" altLang="zh-CN" sz="2400" dirty="0">
                    <a:solidFill>
                      <a:srgbClr val="34495E"/>
                    </a:solidFill>
                    <a:latin typeface="Times New Roman" panose="02020603050405020304" pitchFamily="18" charset="0"/>
                    <a:cs typeface="Times New Roman" panose="02020603050405020304" pitchFamily="18" charset="0"/>
                  </a:rPr>
                  <a:t>[Ho, TPAMI98]</a:t>
                </a:r>
              </a:p>
              <a:p>
                <a:pPr marL="800100" lvl="1" indent="-342900">
                  <a:spcBef>
                    <a:spcPts val="600"/>
                  </a:spcBef>
                  <a:buFont typeface="Arial" panose="020B0604020202020204" pitchFamily="34" charset="0"/>
                  <a:buChar char="•"/>
                </a:pPr>
                <a:r>
                  <a:rPr lang="en-US" altLang="zh-CN" sz="2400" b="1" dirty="0">
                    <a:solidFill>
                      <a:srgbClr val="34495E"/>
                    </a:solidFill>
                    <a:latin typeface="Times New Roman" panose="02020603050405020304" pitchFamily="18" charset="0"/>
                    <a:cs typeface="Times New Roman" panose="02020603050405020304" pitchFamily="18" charset="0"/>
                  </a:rPr>
                  <a:t>Random Forests	</a:t>
                </a:r>
                <a:r>
                  <a:rPr lang="en-US" altLang="zh-CN" sz="2400" dirty="0">
                    <a:solidFill>
                      <a:srgbClr val="34495E"/>
                    </a:solidFill>
                    <a:latin typeface="Times New Roman" panose="02020603050405020304" pitchFamily="18" charset="0"/>
                    <a:cs typeface="Times New Roman" panose="02020603050405020304" pitchFamily="18" charset="0"/>
                  </a:rPr>
                  <a:t>[</a:t>
                </a:r>
                <a:r>
                  <a:rPr lang="en-US" altLang="zh-CN" sz="2400" dirty="0" err="1">
                    <a:solidFill>
                      <a:srgbClr val="34495E"/>
                    </a:solidFill>
                    <a:latin typeface="Times New Roman" panose="02020603050405020304" pitchFamily="18" charset="0"/>
                    <a:cs typeface="Times New Roman" panose="02020603050405020304" pitchFamily="18" charset="0"/>
                  </a:rPr>
                  <a:t>Breiman</a:t>
                </a:r>
                <a:r>
                  <a:rPr lang="en-US" altLang="zh-CN" sz="2400" dirty="0">
                    <a:solidFill>
                      <a:srgbClr val="34495E"/>
                    </a:solidFill>
                    <a:latin typeface="Times New Roman" panose="02020603050405020304" pitchFamily="18" charset="0"/>
                    <a:cs typeface="Times New Roman" panose="02020603050405020304" pitchFamily="18" charset="0"/>
                  </a:rPr>
                  <a:t>, MLJ01]</a:t>
                </a:r>
              </a:p>
              <a:p>
                <a:pPr marL="800100" lvl="1" indent="-342900">
                  <a:spcBef>
                    <a:spcPts val="600"/>
                  </a:spcBef>
                  <a:buFont typeface="Arial" panose="020B0604020202020204" pitchFamily="34" charset="0"/>
                  <a:buChar char="•"/>
                </a:pPr>
                <a14:m>
                  <m:oMath xmlns:m="http://schemas.openxmlformats.org/officeDocument/2006/math">
                    <m:r>
                      <a:rPr lang="en-US" altLang="zh-CN" sz="2000" b="1">
                        <a:solidFill>
                          <a:srgbClr val="34495E"/>
                        </a:solidFill>
                        <a:latin typeface="Cambria Math" panose="02040503050406030204" pitchFamily="18" charset="0"/>
                      </a:rPr>
                      <m:t>⋯⋯</m:t>
                    </m:r>
                  </m:oMath>
                </a14:m>
                <a:endParaRPr lang="en-US" altLang="zh-CN" sz="2000" b="1" dirty="0">
                  <a:solidFill>
                    <a:srgbClr val="34495E"/>
                  </a:solidFill>
                  <a:latin typeface="Times New Roman" panose="02020603050405020304" pitchFamily="18" charset="0"/>
                  <a:cs typeface="Times New Roman" panose="02020603050405020304" pitchFamily="18" charset="0"/>
                </a:endParaRPr>
              </a:p>
            </p:txBody>
          </p:sp>
        </mc:Choice>
        <mc:Fallback xmlns="">
          <p:sp>
            <p:nvSpPr>
              <p:cNvPr id="5" name="文本框 4">
                <a:extLst>
                  <a:ext uri="{FF2B5EF4-FFF2-40B4-BE49-F238E27FC236}">
                    <a16:creationId xmlns:a16="http://schemas.microsoft.com/office/drawing/2014/main" id="{A7F04DE8-55DF-4957-AF5C-8CA0AD8F87BE}"/>
                  </a:ext>
                </a:extLst>
              </p:cNvPr>
              <p:cNvSpPr txBox="1">
                <a:spLocks noRot="1" noChangeAspect="1" noMove="1" noResize="1" noEditPoints="1" noAdjustHandles="1" noChangeArrowheads="1" noChangeShapeType="1" noTextEdit="1"/>
              </p:cNvSpPr>
              <p:nvPr/>
            </p:nvSpPr>
            <p:spPr>
              <a:xfrm>
                <a:off x="515934" y="1990392"/>
                <a:ext cx="9339265" cy="4638193"/>
              </a:xfrm>
              <a:prstGeom prst="rect">
                <a:avLst/>
              </a:prstGeom>
              <a:blipFill>
                <a:blip r:embed="rId4"/>
                <a:stretch>
                  <a:fillRect l="-914" b="-1184"/>
                </a:stretch>
              </a:blipFill>
            </p:spPr>
            <p:txBody>
              <a:bodyPr/>
              <a:lstStyle/>
              <a:p>
                <a:r>
                  <a:rPr lang="zh-CN" altLang="en-US">
                    <a:noFill/>
                  </a:rPr>
                  <a:t> </a:t>
                </a:r>
              </a:p>
            </p:txBody>
          </p:sp>
        </mc:Fallback>
      </mc:AlternateContent>
    </p:spTree>
    <p:custDataLst>
      <p:tags r:id="rId1"/>
    </p:custDataLst>
    <p:extLst>
      <p:ext uri="{BB962C8B-B14F-4D97-AF65-F5344CB8AC3E}">
        <p14:creationId xmlns:p14="http://schemas.microsoft.com/office/powerpoint/2010/main" val="14328565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集成学习与</a:t>
            </a:r>
            <a:r>
              <a:rPr lang="en-US" altLang="zh-CN" dirty="0"/>
              <a:t>AdaBoost</a:t>
            </a:r>
          </a:p>
        </p:txBody>
      </p:sp>
      <p:sp>
        <p:nvSpPr>
          <p:cNvPr id="12" name="文本框 11">
            <a:extLst>
              <a:ext uri="{FF2B5EF4-FFF2-40B4-BE49-F238E27FC236}">
                <a16:creationId xmlns:a16="http://schemas.microsoft.com/office/drawing/2014/main" id="{C9E0F771-BB0D-48E1-9885-9E3DCADCAF77}"/>
              </a:ext>
            </a:extLst>
          </p:cNvPr>
          <p:cNvSpPr txBox="1"/>
          <p:nvPr/>
        </p:nvSpPr>
        <p:spPr>
          <a:xfrm>
            <a:off x="515938" y="1385739"/>
            <a:ext cx="3555548" cy="605166"/>
          </a:xfrm>
          <a:prstGeom prst="rect">
            <a:avLst/>
          </a:prstGeom>
          <a:noFill/>
        </p:spPr>
        <p:txBody>
          <a:bodyPr wrap="square" rtlCol="0">
            <a:spAutoFit/>
          </a:bodyPr>
          <a:lstStyle/>
          <a:p>
            <a:pPr algn="just">
              <a:lnSpc>
                <a:spcPct val="130000"/>
              </a:lnSpc>
            </a:pPr>
            <a:r>
              <a:rPr lang="en-US" altLang="zh-CN" sz="2800" dirty="0">
                <a:gradFill>
                  <a:gsLst>
                    <a:gs pos="100000">
                      <a:schemeClr val="accent4"/>
                    </a:gs>
                    <a:gs pos="23000">
                      <a:schemeClr val="accent1">
                        <a:alpha val="95000"/>
                      </a:schemeClr>
                    </a:gs>
                  </a:gsLst>
                  <a:lin ang="2700000" scaled="1"/>
                </a:gradFill>
                <a:latin typeface="+mj-lt"/>
                <a:ea typeface="+mj-ea"/>
              </a:rPr>
              <a:t>AdaBoost</a:t>
            </a:r>
            <a:r>
              <a:rPr lang="zh-CN" altLang="en-US" sz="2800" dirty="0">
                <a:gradFill>
                  <a:gsLst>
                    <a:gs pos="100000">
                      <a:schemeClr val="accent4"/>
                    </a:gs>
                    <a:gs pos="23000">
                      <a:schemeClr val="accent1">
                        <a:alpha val="95000"/>
                      </a:schemeClr>
                    </a:gs>
                  </a:gsLst>
                  <a:lin ang="2700000" scaled="1"/>
                </a:gradFill>
                <a:latin typeface="+mj-lt"/>
                <a:ea typeface="+mj-ea"/>
              </a:rPr>
              <a:t>起源时间表</a:t>
            </a:r>
            <a:endParaRPr lang="en-US" altLang="zh-CN" sz="2800" dirty="0">
              <a:gradFill>
                <a:gsLst>
                  <a:gs pos="100000">
                    <a:schemeClr val="accent4"/>
                  </a:gs>
                  <a:gs pos="23000">
                    <a:schemeClr val="accent1">
                      <a:alpha val="95000"/>
                    </a:schemeClr>
                  </a:gs>
                </a:gsLst>
                <a:lin ang="2700000" scaled="1"/>
              </a:gradFill>
              <a:latin typeface="+mj-lt"/>
              <a:ea typeface="+mj-ea"/>
            </a:endParaRPr>
          </a:p>
        </p:txBody>
      </p:sp>
      <p:cxnSp>
        <p:nvCxnSpPr>
          <p:cNvPr id="13" name="直接连接符 12">
            <a:extLst>
              <a:ext uri="{FF2B5EF4-FFF2-40B4-BE49-F238E27FC236}">
                <a16:creationId xmlns:a16="http://schemas.microsoft.com/office/drawing/2014/main" id="{7A51B91E-A968-455D-8924-5AF42430A4B2}"/>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11" name="矩形: 单圆角 10">
            <a:extLst>
              <a:ext uri="{FF2B5EF4-FFF2-40B4-BE49-F238E27FC236}">
                <a16:creationId xmlns:a16="http://schemas.microsoft.com/office/drawing/2014/main" id="{FD1B241D-22F1-48AB-9A10-BDF35566257F}"/>
              </a:ext>
            </a:extLst>
          </p:cNvPr>
          <p:cNvSpPr/>
          <p:nvPr/>
        </p:nvSpPr>
        <p:spPr>
          <a:xfrm flipH="1">
            <a:off x="966000" y="2154148"/>
            <a:ext cx="10620000" cy="647992"/>
          </a:xfrm>
          <a:prstGeom prst="round1Rect">
            <a:avLst>
              <a:gd name="adj" fmla="val 25205"/>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zh-CN" altLang="en-US">
              <a:solidFill>
                <a:srgbClr val="4F81BD"/>
              </a:solidFill>
            </a:endParaRPr>
          </a:p>
        </p:txBody>
      </p:sp>
      <p:graphicFrame>
        <p:nvGraphicFramePr>
          <p:cNvPr id="14" name="表格 13">
            <a:extLst>
              <a:ext uri="{FF2B5EF4-FFF2-40B4-BE49-F238E27FC236}">
                <a16:creationId xmlns:a16="http://schemas.microsoft.com/office/drawing/2014/main" id="{68D0DBD5-85E2-447F-BA32-DB2B5B0D30EB}"/>
              </a:ext>
            </a:extLst>
          </p:cNvPr>
          <p:cNvGraphicFramePr>
            <a:graphicFrameLocks noGrp="1"/>
          </p:cNvGraphicFramePr>
          <p:nvPr>
            <p:extLst>
              <p:ext uri="{D42A27DB-BD31-4B8C-83A1-F6EECF244321}">
                <p14:modId xmlns:p14="http://schemas.microsoft.com/office/powerpoint/2010/main" val="2849221006"/>
              </p:ext>
            </p:extLst>
          </p:nvPr>
        </p:nvGraphicFramePr>
        <p:xfrm>
          <a:off x="966000" y="2154148"/>
          <a:ext cx="10620000" cy="4372041"/>
        </p:xfrm>
        <a:graphic>
          <a:graphicData uri="http://schemas.openxmlformats.org/drawingml/2006/table">
            <a:tbl>
              <a:tblPr/>
              <a:tblGrid>
                <a:gridCol w="2160000">
                  <a:extLst>
                    <a:ext uri="{9D8B030D-6E8A-4147-A177-3AD203B41FA5}">
                      <a16:colId xmlns:a16="http://schemas.microsoft.com/office/drawing/2014/main" val="20000"/>
                    </a:ext>
                  </a:extLst>
                </a:gridCol>
                <a:gridCol w="1980000">
                  <a:extLst>
                    <a:ext uri="{9D8B030D-6E8A-4147-A177-3AD203B41FA5}">
                      <a16:colId xmlns:a16="http://schemas.microsoft.com/office/drawing/2014/main" val="20001"/>
                    </a:ext>
                  </a:extLst>
                </a:gridCol>
                <a:gridCol w="6480000">
                  <a:extLst>
                    <a:ext uri="{9D8B030D-6E8A-4147-A177-3AD203B41FA5}">
                      <a16:colId xmlns:a16="http://schemas.microsoft.com/office/drawing/2014/main" val="753858947"/>
                    </a:ext>
                  </a:extLst>
                </a:gridCol>
              </a:tblGrid>
              <a:tr h="667260">
                <a:tc>
                  <a:txBody>
                    <a:bodyPr/>
                    <a:lstStyle/>
                    <a:p>
                      <a:pPr marL="0" algn="ctr" defTabSz="914400" rtl="0" eaLnBrk="1" latinLnBrk="0" hangingPunct="1">
                        <a:lnSpc>
                          <a:spcPct val="130000"/>
                        </a:lnSpc>
                      </a:pPr>
                      <a:r>
                        <a:rPr lang="zh-CN" altLang="en-US" sz="2400" kern="1200" dirty="0">
                          <a:solidFill>
                            <a:schemeClr val="bg1"/>
                          </a:solidFill>
                          <a:latin typeface="+mj-ea"/>
                          <a:ea typeface="+mj-ea"/>
                          <a:cs typeface="+mn-cs"/>
                        </a:rPr>
                        <a:t>时间</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latinLnBrk="0" hangingPunct="1">
                        <a:lnSpc>
                          <a:spcPct val="130000"/>
                        </a:lnSpc>
                      </a:pPr>
                      <a:r>
                        <a:rPr lang="zh-CN" altLang="en-US" sz="2400" kern="1200" dirty="0">
                          <a:solidFill>
                            <a:schemeClr val="bg1"/>
                          </a:solidFill>
                          <a:latin typeface="+mj-ea"/>
                          <a:ea typeface="+mj-ea"/>
                          <a:cs typeface="+mn-cs"/>
                        </a:rPr>
                        <a:t>人物</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latinLnBrk="0" hangingPunct="1">
                        <a:lnSpc>
                          <a:spcPct val="130000"/>
                        </a:lnSpc>
                      </a:pPr>
                      <a:r>
                        <a:rPr lang="zh-CN" altLang="en-US" sz="2400" kern="1200" dirty="0">
                          <a:solidFill>
                            <a:schemeClr val="bg1"/>
                          </a:solidFill>
                          <a:latin typeface="+mj-ea"/>
                          <a:ea typeface="+mj-ea"/>
                          <a:cs typeface="+mn-cs"/>
                        </a:rPr>
                        <a:t>事件</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21580">
                <a:tc>
                  <a:txBody>
                    <a:bodyPr/>
                    <a:lstStyle/>
                    <a:p>
                      <a:pPr marL="0" algn="ctr" defTabSz="914400" rtl="0" eaLnBrk="1" latinLnBrk="0" hangingPunct="1">
                        <a:lnSpc>
                          <a:spcPct val="130000"/>
                        </a:lnSpc>
                      </a:pPr>
                      <a:r>
                        <a:rPr lang="en-US" altLang="zh-CN" sz="2400" kern="1200" dirty="0">
                          <a:solidFill>
                            <a:schemeClr val="tx2"/>
                          </a:solidFill>
                          <a:latin typeface="+mn-lt"/>
                          <a:ea typeface="+mn-ea"/>
                          <a:cs typeface="+mn-cs"/>
                        </a:rPr>
                        <a:t>1989</a:t>
                      </a:r>
                      <a:endParaRPr lang="en-US" sz="1600" kern="1200" dirty="0">
                        <a:solidFill>
                          <a:schemeClr val="tx2"/>
                        </a:solidFill>
                        <a:latin typeface="+mn-lt"/>
                        <a:ea typeface="+mn-ea"/>
                        <a:cs typeface="+mn-cs"/>
                      </a:endParaRP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latinLnBrk="0" hangingPunct="1">
                        <a:lnSpc>
                          <a:spcPct val="130000"/>
                        </a:lnSpc>
                      </a:pPr>
                      <a:r>
                        <a:rPr lang="en-US" altLang="zh-CN" sz="2400" kern="1200" dirty="0">
                          <a:solidFill>
                            <a:schemeClr val="tx2"/>
                          </a:solidFill>
                          <a:latin typeface="+mn-lt"/>
                          <a:ea typeface="+mn-ea"/>
                          <a:cs typeface="+mn-cs"/>
                        </a:rPr>
                        <a:t>Kearns</a:t>
                      </a:r>
                    </a:p>
                    <a:p>
                      <a:pPr marL="0" algn="ctr" defTabSz="914400" rtl="0" eaLnBrk="1" latinLnBrk="0" hangingPunct="1">
                        <a:lnSpc>
                          <a:spcPct val="130000"/>
                        </a:lnSpc>
                      </a:pPr>
                      <a:r>
                        <a:rPr lang="en-US" altLang="zh-CN" sz="2400" kern="1200" dirty="0" err="1">
                          <a:solidFill>
                            <a:schemeClr val="tx2"/>
                          </a:solidFill>
                          <a:latin typeface="+mn-lt"/>
                          <a:ea typeface="+mn-ea"/>
                          <a:cs typeface="+mn-cs"/>
                        </a:rPr>
                        <a:t>Vallant</a:t>
                      </a:r>
                      <a:endParaRPr lang="zh-CN" altLang="en-US" sz="2400" kern="1200" dirty="0">
                        <a:solidFill>
                          <a:schemeClr val="tx2"/>
                        </a:solidFill>
                        <a:latin typeface="+mn-lt"/>
                        <a:ea typeface="+mn-ea"/>
                        <a:cs typeface="+mn-cs"/>
                      </a:endParaRP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latinLnBrk="0" hangingPunct="1">
                        <a:lnSpc>
                          <a:spcPct val="130000"/>
                        </a:lnSpc>
                      </a:pPr>
                      <a:r>
                        <a:rPr lang="en-US" altLang="zh-CN" sz="2000" kern="1200" dirty="0">
                          <a:solidFill>
                            <a:schemeClr val="tx2"/>
                          </a:solidFill>
                          <a:latin typeface="+mn-lt"/>
                          <a:ea typeface="+mn-ea"/>
                          <a:cs typeface="+mn-cs"/>
                        </a:rPr>
                        <a:t>“Weakly Learnable” ?= “Strongly Learnable”</a:t>
                      </a:r>
                      <a:endParaRPr lang="zh-CN" altLang="en-US" sz="2000" kern="1200" dirty="0">
                        <a:solidFill>
                          <a:schemeClr val="tx2"/>
                        </a:solidFill>
                        <a:latin typeface="+mn-lt"/>
                        <a:ea typeface="+mn-ea"/>
                        <a:cs typeface="+mn-cs"/>
                      </a:endParaRP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21580">
                <a:tc>
                  <a:txBody>
                    <a:bodyPr/>
                    <a:lstStyle/>
                    <a:p>
                      <a:pPr marL="0" algn="ctr" defTabSz="914400" rtl="0" eaLnBrk="1" latinLnBrk="0" hangingPunct="1">
                        <a:lnSpc>
                          <a:spcPct val="130000"/>
                        </a:lnSpc>
                      </a:pPr>
                      <a:r>
                        <a:rPr lang="en-US" altLang="zh-CN" sz="2000" kern="1200" dirty="0">
                          <a:solidFill>
                            <a:schemeClr val="tx2"/>
                          </a:solidFill>
                          <a:latin typeface="+mn-lt"/>
                          <a:ea typeface="+mn-ea"/>
                          <a:cs typeface="+mn-cs"/>
                        </a:rPr>
                        <a:t>AdaBoost</a:t>
                      </a:r>
                      <a:r>
                        <a:rPr lang="zh-CN" altLang="en-US" sz="2000" kern="1200" dirty="0">
                          <a:solidFill>
                            <a:schemeClr val="tx2"/>
                          </a:solidFill>
                          <a:latin typeface="+mn-lt"/>
                          <a:ea typeface="+mn-ea"/>
                          <a:cs typeface="+mn-cs"/>
                        </a:rPr>
                        <a:t>源头之一：</a:t>
                      </a:r>
                      <a:r>
                        <a:rPr lang="en-US" altLang="zh-CN" sz="2000" kern="1200" dirty="0">
                          <a:solidFill>
                            <a:schemeClr val="tx2"/>
                          </a:solidFill>
                          <a:latin typeface="+mn-lt"/>
                          <a:ea typeface="+mn-ea"/>
                          <a:cs typeface="+mn-cs"/>
                        </a:rPr>
                        <a:t>1990</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EE1E6"/>
                    </a:solidFill>
                  </a:tcPr>
                </a:tc>
                <a:tc>
                  <a:txBody>
                    <a:bodyPr/>
                    <a:lstStyle/>
                    <a:p>
                      <a:pPr marL="0" algn="ctr" defTabSz="914400" rtl="0" eaLnBrk="1" latinLnBrk="0" hangingPunct="1">
                        <a:lnSpc>
                          <a:spcPct val="130000"/>
                        </a:lnSpc>
                      </a:pPr>
                      <a:r>
                        <a:rPr lang="en-US" altLang="zh-CN" sz="2400" kern="1200" dirty="0" err="1">
                          <a:solidFill>
                            <a:schemeClr val="tx2"/>
                          </a:solidFill>
                          <a:latin typeface="+mn-lt"/>
                          <a:ea typeface="+mn-ea"/>
                          <a:cs typeface="+mn-cs"/>
                        </a:rPr>
                        <a:t>Schapire</a:t>
                      </a:r>
                      <a:endParaRPr lang="zh-CN" altLang="en-US" sz="2400" kern="1200" dirty="0">
                        <a:solidFill>
                          <a:schemeClr val="tx2"/>
                        </a:solidFill>
                        <a:latin typeface="+mn-lt"/>
                        <a:ea typeface="+mn-ea"/>
                        <a:cs typeface="+mn-cs"/>
                      </a:endParaRP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EE1E6"/>
                    </a:solidFill>
                  </a:tcPr>
                </a:tc>
                <a:tc>
                  <a:txBody>
                    <a:bodyPr/>
                    <a:lstStyle/>
                    <a:p>
                      <a:pPr marL="0" algn="ctr" defTabSz="914400" rtl="0" eaLnBrk="1" latinLnBrk="0" hangingPunct="1">
                        <a:lnSpc>
                          <a:spcPct val="130000"/>
                        </a:lnSpc>
                      </a:pPr>
                      <a:r>
                        <a:rPr lang="zh-CN" altLang="en-US" sz="2000" kern="1200" dirty="0">
                          <a:solidFill>
                            <a:schemeClr val="tx2"/>
                          </a:solidFill>
                          <a:latin typeface="+mn-lt"/>
                          <a:ea typeface="+mn-ea"/>
                          <a:cs typeface="+mn-cs"/>
                        </a:rPr>
                        <a:t>证明了这个问题是可实现的，并且说明了如何做，即构造性的证明</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EE1E6"/>
                    </a:solidFill>
                  </a:tcPr>
                </a:tc>
                <a:extLst>
                  <a:ext uri="{0D108BD9-81ED-4DB2-BD59-A6C34878D82A}">
                    <a16:rowId xmlns:a16="http://schemas.microsoft.com/office/drawing/2014/main" val="10002"/>
                  </a:ext>
                </a:extLst>
              </a:tr>
              <a:tr h="521580">
                <a:tc>
                  <a:txBody>
                    <a:bodyPr/>
                    <a:lstStyle/>
                    <a:p>
                      <a:pPr marL="0" algn="ctr" defTabSz="914400" rtl="0" eaLnBrk="1" latinLnBrk="0" hangingPunct="1">
                        <a:lnSpc>
                          <a:spcPct val="130000"/>
                        </a:lnSpc>
                      </a:pPr>
                      <a:r>
                        <a:rPr lang="en-US" altLang="zh-CN" sz="2000" kern="1200" dirty="0">
                          <a:solidFill>
                            <a:schemeClr val="tx2"/>
                          </a:solidFill>
                          <a:latin typeface="+mn-lt"/>
                          <a:ea typeface="+mn-ea"/>
                          <a:cs typeface="+mn-cs"/>
                        </a:rPr>
                        <a:t>AdaBoost</a:t>
                      </a:r>
                      <a:r>
                        <a:rPr lang="zh-CN" altLang="en-US" sz="2000" kern="1200" dirty="0">
                          <a:solidFill>
                            <a:schemeClr val="tx2"/>
                          </a:solidFill>
                          <a:latin typeface="+mn-lt"/>
                          <a:ea typeface="+mn-ea"/>
                          <a:cs typeface="+mn-cs"/>
                        </a:rPr>
                        <a:t>源头之二：</a:t>
                      </a:r>
                      <a:r>
                        <a:rPr lang="en-US" altLang="zh-CN" sz="2000" kern="1200" dirty="0">
                          <a:solidFill>
                            <a:schemeClr val="tx2"/>
                          </a:solidFill>
                          <a:latin typeface="+mn-lt"/>
                          <a:ea typeface="+mn-ea"/>
                          <a:cs typeface="+mn-cs"/>
                        </a:rPr>
                        <a:t>1993</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latinLnBrk="0" hangingPunct="1">
                        <a:lnSpc>
                          <a:spcPct val="130000"/>
                        </a:lnSpc>
                      </a:pPr>
                      <a:r>
                        <a:rPr lang="en-US" altLang="zh-CN" sz="2400" kern="1200" dirty="0">
                          <a:solidFill>
                            <a:schemeClr val="tx2"/>
                          </a:solidFill>
                          <a:latin typeface="+mn-lt"/>
                          <a:ea typeface="+mn-ea"/>
                          <a:cs typeface="+mn-cs"/>
                        </a:rPr>
                        <a:t>Freund</a:t>
                      </a:r>
                      <a:endParaRPr lang="zh-CN" altLang="en-US" sz="2400" kern="1200" dirty="0">
                        <a:solidFill>
                          <a:schemeClr val="tx2"/>
                        </a:solidFill>
                        <a:latin typeface="+mn-lt"/>
                        <a:ea typeface="+mn-ea"/>
                        <a:cs typeface="+mn-cs"/>
                      </a:endParaRP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latinLnBrk="0" hangingPunct="1">
                        <a:lnSpc>
                          <a:spcPct val="130000"/>
                        </a:lnSpc>
                      </a:pPr>
                      <a:r>
                        <a:rPr lang="zh-CN" altLang="en-US" sz="2000" kern="1200" dirty="0">
                          <a:solidFill>
                            <a:schemeClr val="tx2"/>
                          </a:solidFill>
                          <a:latin typeface="+mn-lt"/>
                          <a:ea typeface="+mn-ea"/>
                          <a:cs typeface="+mn-cs"/>
                        </a:rPr>
                        <a:t>在博士论文中提出了通过投票方式，将几个弱学习算法集合的方法</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521580">
                <a:tc>
                  <a:txBody>
                    <a:bodyPr/>
                    <a:lstStyle/>
                    <a:p>
                      <a:pPr marL="0" algn="ctr" defTabSz="914400" rtl="0" eaLnBrk="1" latinLnBrk="0" hangingPunct="1">
                        <a:lnSpc>
                          <a:spcPct val="130000"/>
                        </a:lnSpc>
                      </a:pPr>
                      <a:r>
                        <a:rPr lang="en-US" altLang="zh-CN" sz="2400" kern="1200" dirty="0">
                          <a:solidFill>
                            <a:schemeClr val="tx2"/>
                          </a:solidFill>
                          <a:latin typeface="+mn-lt"/>
                          <a:ea typeface="+mn-ea"/>
                          <a:cs typeface="+mn-cs"/>
                        </a:rPr>
                        <a:t>1995</a:t>
                      </a:r>
                    </a:p>
                    <a:p>
                      <a:pPr marL="0" algn="ctr" defTabSz="914400" rtl="0" eaLnBrk="1" latinLnBrk="0" hangingPunct="1">
                        <a:lnSpc>
                          <a:spcPct val="130000"/>
                        </a:lnSpc>
                      </a:pPr>
                      <a:r>
                        <a:rPr lang="zh-CN" altLang="en-US" sz="2400" kern="1200" dirty="0">
                          <a:solidFill>
                            <a:schemeClr val="tx2"/>
                          </a:solidFill>
                          <a:latin typeface="+mn-lt"/>
                          <a:ea typeface="+mn-ea"/>
                          <a:cs typeface="+mn-cs"/>
                        </a:rPr>
                        <a:t>发表</a:t>
                      </a:r>
                      <a:endParaRPr lang="en-US" altLang="zh-CN" sz="2400" kern="1200" dirty="0">
                        <a:solidFill>
                          <a:schemeClr val="tx2"/>
                        </a:solidFill>
                        <a:latin typeface="+mn-lt"/>
                        <a:ea typeface="+mn-ea"/>
                        <a:cs typeface="+mn-cs"/>
                      </a:endParaRP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EE1E6"/>
                    </a:solidFill>
                  </a:tcPr>
                </a:tc>
                <a:tc>
                  <a:txBody>
                    <a:bodyPr/>
                    <a:lstStyle/>
                    <a:p>
                      <a:pPr marL="0" marR="0" lvl="0" indent="0" algn="ctr" defTabSz="914400" rtl="0" eaLnBrk="1" fontAlgn="auto" latinLnBrk="0" hangingPunct="1">
                        <a:lnSpc>
                          <a:spcPct val="130000"/>
                        </a:lnSpc>
                        <a:spcBef>
                          <a:spcPts val="0"/>
                        </a:spcBef>
                        <a:spcAft>
                          <a:spcPts val="0"/>
                        </a:spcAft>
                        <a:buClrTx/>
                        <a:buSzTx/>
                        <a:buFontTx/>
                        <a:buNone/>
                        <a:tabLst/>
                        <a:defRPr/>
                      </a:pPr>
                      <a:r>
                        <a:rPr lang="en-US" altLang="zh-CN" sz="2400" kern="1200" dirty="0">
                          <a:solidFill>
                            <a:schemeClr val="tx2"/>
                          </a:solidFill>
                          <a:latin typeface="+mn-lt"/>
                          <a:ea typeface="+mn-ea"/>
                          <a:cs typeface="+mn-cs"/>
                        </a:rPr>
                        <a:t>Freund</a:t>
                      </a:r>
                    </a:p>
                    <a:p>
                      <a:pPr marL="0" marR="0" lvl="0" indent="0" algn="ctr" defTabSz="914400" rtl="0" eaLnBrk="1" fontAlgn="auto" latinLnBrk="0" hangingPunct="1">
                        <a:lnSpc>
                          <a:spcPct val="130000"/>
                        </a:lnSpc>
                        <a:spcBef>
                          <a:spcPts val="0"/>
                        </a:spcBef>
                        <a:spcAft>
                          <a:spcPts val="0"/>
                        </a:spcAft>
                        <a:buClrTx/>
                        <a:buSzTx/>
                        <a:buFontTx/>
                        <a:buNone/>
                        <a:tabLst/>
                        <a:defRPr/>
                      </a:pPr>
                      <a:r>
                        <a:rPr lang="en-US" altLang="zh-CN" sz="2400" kern="1200" dirty="0" err="1">
                          <a:solidFill>
                            <a:schemeClr val="tx2"/>
                          </a:solidFill>
                          <a:latin typeface="+mn-lt"/>
                          <a:ea typeface="+mn-ea"/>
                          <a:cs typeface="+mn-cs"/>
                        </a:rPr>
                        <a:t>Schapire</a:t>
                      </a:r>
                      <a:endParaRPr lang="zh-CN" altLang="en-US" sz="2400" kern="1200" dirty="0">
                        <a:solidFill>
                          <a:schemeClr val="tx2"/>
                        </a:solidFill>
                        <a:latin typeface="+mn-lt"/>
                        <a:ea typeface="+mn-ea"/>
                        <a:cs typeface="+mn-cs"/>
                      </a:endParaRP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EE1E6"/>
                    </a:solidFill>
                  </a:tcPr>
                </a:tc>
                <a:tc>
                  <a:txBody>
                    <a:bodyPr/>
                    <a:lstStyle/>
                    <a:p>
                      <a:pPr marL="0" algn="ctr" defTabSz="914400" rtl="0" eaLnBrk="1" latinLnBrk="0" hangingPunct="1">
                        <a:lnSpc>
                          <a:spcPct val="130000"/>
                        </a:lnSpc>
                      </a:pPr>
                      <a:r>
                        <a:rPr lang="zh-CN" altLang="en-US" sz="2000" kern="1200" dirty="0">
                          <a:solidFill>
                            <a:schemeClr val="tx2"/>
                          </a:solidFill>
                          <a:latin typeface="+mn-lt"/>
                          <a:ea typeface="+mn-ea"/>
                          <a:cs typeface="+mn-cs"/>
                        </a:rPr>
                        <a:t>提出</a:t>
                      </a:r>
                      <a:r>
                        <a:rPr lang="en-US" altLang="zh-CN" sz="2000" kern="1200" dirty="0">
                          <a:solidFill>
                            <a:schemeClr val="tx2"/>
                          </a:solidFill>
                          <a:latin typeface="+mn-lt"/>
                          <a:ea typeface="+mn-ea"/>
                          <a:cs typeface="+mn-cs"/>
                        </a:rPr>
                        <a:t>AdaBoost</a:t>
                      </a:r>
                      <a:r>
                        <a:rPr lang="zh-CN" altLang="en-US" sz="2000" kern="1200" dirty="0">
                          <a:solidFill>
                            <a:schemeClr val="tx2"/>
                          </a:solidFill>
                          <a:latin typeface="+mn-lt"/>
                          <a:ea typeface="+mn-ea"/>
                          <a:cs typeface="+mn-cs"/>
                        </a:rPr>
                        <a:t>算法</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EE1E6"/>
                    </a:solidFill>
                  </a:tcPr>
                </a:tc>
                <a:extLst>
                  <a:ext uri="{0D108BD9-81ED-4DB2-BD59-A6C34878D82A}">
                    <a16:rowId xmlns:a16="http://schemas.microsoft.com/office/drawing/2014/main" val="1444512359"/>
                  </a:ext>
                </a:extLst>
              </a:tr>
            </a:tbl>
          </a:graphicData>
        </a:graphic>
      </p:graphicFrame>
    </p:spTree>
    <p:custDataLst>
      <p:tags r:id="rId1"/>
    </p:custDataLst>
    <p:extLst>
      <p:ext uri="{BB962C8B-B14F-4D97-AF65-F5344CB8AC3E}">
        <p14:creationId xmlns:p14="http://schemas.microsoft.com/office/powerpoint/2010/main" val="35672493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集成学习与</a:t>
            </a:r>
            <a:r>
              <a:rPr lang="en-US" altLang="zh-CN" dirty="0"/>
              <a:t>AdaBoost</a:t>
            </a:r>
          </a:p>
        </p:txBody>
      </p:sp>
      <p:sp>
        <p:nvSpPr>
          <p:cNvPr id="12" name="文本框 11">
            <a:extLst>
              <a:ext uri="{FF2B5EF4-FFF2-40B4-BE49-F238E27FC236}">
                <a16:creationId xmlns:a16="http://schemas.microsoft.com/office/drawing/2014/main" id="{C9E0F771-BB0D-48E1-9885-9E3DCADCAF77}"/>
              </a:ext>
            </a:extLst>
          </p:cNvPr>
          <p:cNvSpPr txBox="1"/>
          <p:nvPr/>
        </p:nvSpPr>
        <p:spPr>
          <a:xfrm>
            <a:off x="515938" y="1385739"/>
            <a:ext cx="3177222" cy="605166"/>
          </a:xfrm>
          <a:prstGeom prst="rect">
            <a:avLst/>
          </a:prstGeom>
          <a:noFill/>
        </p:spPr>
        <p:txBody>
          <a:bodyPr wrap="square" rtlCol="0">
            <a:spAutoFit/>
          </a:bodyPr>
          <a:lstStyle/>
          <a:p>
            <a:pPr algn="just">
              <a:lnSpc>
                <a:spcPct val="130000"/>
              </a:lnSpc>
            </a:pPr>
            <a:r>
              <a:rPr lang="en-US" altLang="zh-CN" sz="2800" dirty="0">
                <a:gradFill>
                  <a:gsLst>
                    <a:gs pos="100000">
                      <a:schemeClr val="accent4"/>
                    </a:gs>
                    <a:gs pos="23000">
                      <a:schemeClr val="accent1">
                        <a:alpha val="95000"/>
                      </a:schemeClr>
                    </a:gs>
                  </a:gsLst>
                  <a:lin ang="2700000" scaled="1"/>
                </a:gradFill>
                <a:latin typeface="+mj-lt"/>
                <a:ea typeface="+mj-ea"/>
              </a:rPr>
              <a:t>AdaBoost</a:t>
            </a:r>
            <a:r>
              <a:rPr lang="zh-CN" altLang="en-US" sz="2800" dirty="0">
                <a:gradFill>
                  <a:gsLst>
                    <a:gs pos="100000">
                      <a:schemeClr val="accent4"/>
                    </a:gs>
                    <a:gs pos="23000">
                      <a:schemeClr val="accent1">
                        <a:alpha val="95000"/>
                      </a:schemeClr>
                    </a:gs>
                  </a:gsLst>
                  <a:lin ang="2700000" scaled="1"/>
                </a:gradFill>
                <a:latin typeface="+mj-lt"/>
                <a:ea typeface="+mj-ea"/>
              </a:rPr>
              <a:t>基本原理</a:t>
            </a:r>
            <a:endParaRPr lang="en-US" altLang="zh-CN" sz="2800" dirty="0">
              <a:gradFill>
                <a:gsLst>
                  <a:gs pos="100000">
                    <a:schemeClr val="accent4"/>
                  </a:gs>
                  <a:gs pos="23000">
                    <a:schemeClr val="accent1">
                      <a:alpha val="95000"/>
                    </a:schemeClr>
                  </a:gs>
                </a:gsLst>
                <a:lin ang="2700000" scaled="1"/>
              </a:gradFill>
              <a:latin typeface="+mj-lt"/>
              <a:ea typeface="+mj-ea"/>
            </a:endParaRPr>
          </a:p>
        </p:txBody>
      </p:sp>
      <p:cxnSp>
        <p:nvCxnSpPr>
          <p:cNvPr id="13" name="直接连接符 12">
            <a:extLst>
              <a:ext uri="{FF2B5EF4-FFF2-40B4-BE49-F238E27FC236}">
                <a16:creationId xmlns:a16="http://schemas.microsoft.com/office/drawing/2014/main" id="{7A51B91E-A968-455D-8924-5AF42430A4B2}"/>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A7F04DE8-55DF-4957-AF5C-8CA0AD8F87BE}"/>
              </a:ext>
            </a:extLst>
          </p:cNvPr>
          <p:cNvSpPr txBox="1"/>
          <p:nvPr/>
        </p:nvSpPr>
        <p:spPr>
          <a:xfrm>
            <a:off x="515936" y="2586839"/>
            <a:ext cx="11070064" cy="3010952"/>
          </a:xfrm>
          <a:prstGeom prst="rect">
            <a:avLst/>
          </a:prstGeom>
          <a:noFill/>
        </p:spPr>
        <p:txBody>
          <a:bodyPr wrap="square" rtlCol="0">
            <a:spAutoFit/>
          </a:bodyPr>
          <a:lstStyle>
            <a:defPPr>
              <a:defRPr lang="zh-CN"/>
            </a:defPPr>
            <a:lvl1pPr algn="just" fontAlgn="auto">
              <a:lnSpc>
                <a:spcPct val="130000"/>
              </a:lnSpc>
              <a:defRPr sz="2000">
                <a:solidFill>
                  <a:schemeClr val="tx2"/>
                </a:solidFill>
              </a:defRPr>
              <a:extLst>
                <a:ext uri="{35155182-B16C-46BC-9424-99874614C6A1}">
                  <wpsdc:indentchars xmlns="" xmlns:wpsdc="http://www.wps.cn/officeDocument/2017/drawingmlCustomData" val="200" checksum="282533468"/>
                </a:ext>
              </a:extLst>
            </a:lvl1pPr>
          </a:lstStyle>
          <a:p>
            <a:pPr marL="342900" indent="-342900">
              <a:spcBef>
                <a:spcPts val="600"/>
              </a:spcBef>
              <a:buFont typeface="Arial" panose="020B0604020202020204" pitchFamily="34" charset="0"/>
              <a:buChar char="•"/>
            </a:pPr>
            <a:r>
              <a:rPr lang="en-US" altLang="zh-CN" sz="2400" dirty="0">
                <a:solidFill>
                  <a:srgbClr val="34495E"/>
                </a:solidFill>
                <a:latin typeface="Source Sans Pro" panose="020B0604020202020204" pitchFamily="34" charset="0"/>
              </a:rPr>
              <a:t>AdaBoost</a:t>
            </a:r>
            <a:r>
              <a:rPr lang="zh-CN" altLang="en-US" sz="2400" dirty="0">
                <a:solidFill>
                  <a:srgbClr val="34495E"/>
                </a:solidFill>
                <a:latin typeface="Source Sans Pro" panose="020B0604020202020204" pitchFamily="34" charset="0"/>
              </a:rPr>
              <a:t>的全称为</a:t>
            </a:r>
            <a:r>
              <a:rPr lang="en-US" altLang="zh-CN" sz="2400" dirty="0">
                <a:solidFill>
                  <a:srgbClr val="34495E"/>
                </a:solidFill>
                <a:latin typeface="Source Sans Pro" panose="020B0604020202020204" pitchFamily="34" charset="0"/>
              </a:rPr>
              <a:t>Adaptive Boost</a:t>
            </a:r>
            <a:r>
              <a:rPr lang="zh-CN" altLang="en-US" sz="2400" dirty="0">
                <a:solidFill>
                  <a:srgbClr val="34495E"/>
                </a:solidFill>
                <a:latin typeface="Source Sans Pro" panose="020B0604020202020204" pitchFamily="34" charset="0"/>
              </a:rPr>
              <a:t>，可以翻译为自适应提升算法。</a:t>
            </a:r>
            <a:r>
              <a:rPr lang="en-US" altLang="zh-CN" sz="2400" dirty="0">
                <a:solidFill>
                  <a:srgbClr val="34495E"/>
                </a:solidFill>
                <a:latin typeface="Source Sans Pro" panose="020B0604020202020204" pitchFamily="34" charset="0"/>
              </a:rPr>
              <a:t>AdaBoost</a:t>
            </a:r>
            <a:r>
              <a:rPr lang="zh-CN" altLang="en-US" sz="2400" dirty="0">
                <a:solidFill>
                  <a:srgbClr val="34495E"/>
                </a:solidFill>
                <a:latin typeface="Source Sans Pro" panose="020B0604020202020204" pitchFamily="34" charset="0"/>
              </a:rPr>
              <a:t>是一种通过改变训练样本权重来学习多个弱分类器并线性组合成强分类器的</a:t>
            </a:r>
            <a:r>
              <a:rPr lang="en-US" altLang="zh-CN" sz="2400" dirty="0">
                <a:solidFill>
                  <a:srgbClr val="34495E"/>
                </a:solidFill>
                <a:latin typeface="Source Sans Pro" panose="020B0604020202020204" pitchFamily="34" charset="0"/>
              </a:rPr>
              <a:t>Boosting</a:t>
            </a:r>
            <a:r>
              <a:rPr lang="zh-CN" altLang="en-US" sz="2400" dirty="0">
                <a:solidFill>
                  <a:srgbClr val="34495E"/>
                </a:solidFill>
                <a:latin typeface="Source Sans Pro" panose="020B0604020202020204" pitchFamily="34" charset="0"/>
              </a:rPr>
              <a:t>算法。</a:t>
            </a:r>
            <a:endParaRPr lang="en-US" altLang="zh-CN" sz="2400" dirty="0">
              <a:solidFill>
                <a:srgbClr val="34495E"/>
              </a:solidFill>
              <a:latin typeface="Source Sans Pro" panose="020B0604020202020204" pitchFamily="34" charset="0"/>
            </a:endParaRPr>
          </a:p>
          <a:p>
            <a:pPr marL="342900" indent="-342900">
              <a:spcBef>
                <a:spcPts val="600"/>
              </a:spcBef>
              <a:buFont typeface="Arial" panose="020B0604020202020204" pitchFamily="34" charset="0"/>
              <a:buChar char="•"/>
            </a:pPr>
            <a:r>
              <a:rPr lang="en-US" altLang="zh-CN" sz="2400" dirty="0">
                <a:solidFill>
                  <a:srgbClr val="34495E"/>
                </a:solidFill>
                <a:latin typeface="Source Sans Pro" panose="020B0604020202020204" pitchFamily="34" charset="0"/>
              </a:rPr>
              <a:t>Adaptive(</a:t>
            </a:r>
            <a:r>
              <a:rPr lang="zh-CN" altLang="en-US" sz="2400" dirty="0">
                <a:solidFill>
                  <a:srgbClr val="34495E"/>
                </a:solidFill>
                <a:latin typeface="Source Sans Pro" panose="020B0604020202020204" pitchFamily="34" charset="0"/>
              </a:rPr>
              <a:t>自适应</a:t>
            </a:r>
            <a:r>
              <a:rPr lang="en-US" altLang="zh-CN" sz="2400" dirty="0">
                <a:solidFill>
                  <a:srgbClr val="34495E"/>
                </a:solidFill>
                <a:latin typeface="Source Sans Pro" panose="020B0604020202020204" pitchFamily="34" charset="0"/>
              </a:rPr>
              <a:t>)</a:t>
            </a:r>
            <a:r>
              <a:rPr lang="zh-CN" altLang="en-US" sz="2400" dirty="0">
                <a:solidFill>
                  <a:srgbClr val="34495E"/>
                </a:solidFill>
                <a:latin typeface="Source Sans Pro" panose="020B0604020202020204" pitchFamily="34" charset="0"/>
              </a:rPr>
              <a:t>体现在前一个基本分类器分错的样本会得到加强，加权后的全体样本再次被用来训练下一个基本分类器。同时在每一轮中加入一个新的弱分类器，直到得到某个预定的足够小的错误率或达到预定的最大迭代次数。</a:t>
            </a:r>
          </a:p>
        </p:txBody>
      </p:sp>
      <p:sp>
        <p:nvSpPr>
          <p:cNvPr id="6" name="文本框 5">
            <a:extLst>
              <a:ext uri="{FF2B5EF4-FFF2-40B4-BE49-F238E27FC236}">
                <a16:creationId xmlns:a16="http://schemas.microsoft.com/office/drawing/2014/main" id="{9B680037-C60E-4DA3-93A3-DE734C215D7F}"/>
              </a:ext>
            </a:extLst>
          </p:cNvPr>
          <p:cNvSpPr txBox="1"/>
          <p:nvPr/>
        </p:nvSpPr>
        <p:spPr>
          <a:xfrm>
            <a:off x="515936" y="2115742"/>
            <a:ext cx="4680000" cy="400110"/>
          </a:xfrm>
          <a:prstGeom prst="rect">
            <a:avLst/>
          </a:prstGeom>
          <a:noFill/>
        </p:spPr>
        <p:txBody>
          <a:bodyPr wrap="square" rtlCol="0">
            <a:spAutoFit/>
          </a:bodyPr>
          <a:lstStyle/>
          <a:p>
            <a:pPr algn="just" fontAlgn="auto">
              <a:extLst>
                <a:ext uri="{35155182-B16C-46BC-9424-99874614C6A1}">
                  <wpsdc:indentchars xmlns="" xmlns:wpsdc="http://www.wps.cn/officeDocument/2017/drawingmlCustomData" val="200" checksum="282533468"/>
                </a:ext>
              </a:extLst>
            </a:pPr>
            <a:r>
              <a:rPr lang="zh-CN" altLang="en-US" sz="2000" dirty="0">
                <a:solidFill>
                  <a:schemeClr val="tx2"/>
                </a:solidFill>
                <a:latin typeface="+mj-ea"/>
                <a:ea typeface="+mj-ea"/>
              </a:rPr>
              <a:t>概念</a:t>
            </a:r>
          </a:p>
        </p:txBody>
      </p:sp>
    </p:spTree>
    <p:custDataLst>
      <p:tags r:id="rId1"/>
    </p:custDataLst>
    <p:extLst>
      <p:ext uri="{BB962C8B-B14F-4D97-AF65-F5344CB8AC3E}">
        <p14:creationId xmlns:p14="http://schemas.microsoft.com/office/powerpoint/2010/main" val="42935198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0E1955C8-72F1-4513-A790-FCA123667A24}"/>
              </a:ext>
            </a:extLst>
          </p:cNvPr>
          <p:cNvSpPr>
            <a:spLocks noGrp="1"/>
          </p:cNvSpPr>
          <p:nvPr>
            <p:ph type="body" sz="quarter" idx="11"/>
          </p:nvPr>
        </p:nvSpPr>
        <p:spPr>
          <a:xfrm>
            <a:off x="531162" y="2999597"/>
            <a:ext cx="2792609" cy="1913489"/>
          </a:xfrm>
        </p:spPr>
        <p:txBody>
          <a:bodyPr/>
          <a:lstStyle/>
          <a:p>
            <a:pPr>
              <a:spcBef>
                <a:spcPts val="0"/>
              </a:spcBef>
            </a:pPr>
            <a:r>
              <a:rPr lang="en-US" altLang="zh-CN" dirty="0"/>
              <a:t>AdaBoost</a:t>
            </a:r>
          </a:p>
          <a:p>
            <a:pPr>
              <a:spcBef>
                <a:spcPts val="0"/>
              </a:spcBef>
            </a:pPr>
            <a:r>
              <a:rPr lang="zh-CN" altLang="en-US" dirty="0"/>
              <a:t>分类算法</a:t>
            </a:r>
          </a:p>
        </p:txBody>
      </p:sp>
      <p:sp>
        <p:nvSpPr>
          <p:cNvPr id="4" name="文本占位符 3">
            <a:extLst>
              <a:ext uri="{FF2B5EF4-FFF2-40B4-BE49-F238E27FC236}">
                <a16:creationId xmlns:a16="http://schemas.microsoft.com/office/drawing/2014/main" id="{83E32A80-2D64-495D-91A6-ADCF0B310DA0}"/>
              </a:ext>
            </a:extLst>
          </p:cNvPr>
          <p:cNvSpPr>
            <a:spLocks noGrp="1"/>
          </p:cNvSpPr>
          <p:nvPr>
            <p:ph type="body" sz="quarter" idx="12"/>
          </p:nvPr>
        </p:nvSpPr>
        <p:spPr/>
        <p:txBody>
          <a:bodyPr/>
          <a:lstStyle/>
          <a:p>
            <a:r>
              <a:rPr lang="en-US" altLang="zh-CN" dirty="0"/>
              <a:t>02</a:t>
            </a:r>
            <a:endParaRPr lang="zh-CN" altLang="en-US" dirty="0"/>
          </a:p>
        </p:txBody>
      </p:sp>
    </p:spTree>
    <p:extLst>
      <p:ext uri="{BB962C8B-B14F-4D97-AF65-F5344CB8AC3E}">
        <p14:creationId xmlns:p14="http://schemas.microsoft.com/office/powerpoint/2010/main" val="3396086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en-US" altLang="zh-CN" dirty="0"/>
              <a:t>AdaBoost</a:t>
            </a:r>
            <a:r>
              <a:rPr lang="zh-CN" altLang="en-US" dirty="0"/>
              <a:t>分类算法</a:t>
            </a:r>
          </a:p>
        </p:txBody>
      </p:sp>
      <p:sp>
        <p:nvSpPr>
          <p:cNvPr id="12" name="文本框 11">
            <a:extLst>
              <a:ext uri="{FF2B5EF4-FFF2-40B4-BE49-F238E27FC236}">
                <a16:creationId xmlns:a16="http://schemas.microsoft.com/office/drawing/2014/main" id="{C9E0F771-BB0D-48E1-9885-9E3DCADCAF77}"/>
              </a:ext>
            </a:extLst>
          </p:cNvPr>
          <p:cNvSpPr txBox="1"/>
          <p:nvPr/>
        </p:nvSpPr>
        <p:spPr>
          <a:xfrm>
            <a:off x="515938" y="1385739"/>
            <a:ext cx="3177222" cy="605166"/>
          </a:xfrm>
          <a:prstGeom prst="rect">
            <a:avLst/>
          </a:prstGeom>
          <a:noFill/>
        </p:spPr>
        <p:txBody>
          <a:bodyPr wrap="square" rtlCol="0">
            <a:spAutoFit/>
          </a:bodyPr>
          <a:lstStyle/>
          <a:p>
            <a:pPr algn="just">
              <a:lnSpc>
                <a:spcPct val="130000"/>
              </a:lnSpc>
            </a:pPr>
            <a:r>
              <a:rPr lang="en-US" altLang="zh-CN" sz="2800" dirty="0">
                <a:gradFill>
                  <a:gsLst>
                    <a:gs pos="100000">
                      <a:schemeClr val="accent4"/>
                    </a:gs>
                    <a:gs pos="23000">
                      <a:schemeClr val="accent1">
                        <a:alpha val="95000"/>
                      </a:schemeClr>
                    </a:gs>
                  </a:gsLst>
                  <a:lin ang="2700000" scaled="1"/>
                </a:gradFill>
                <a:latin typeface="+mj-lt"/>
                <a:ea typeface="+mj-ea"/>
              </a:rPr>
              <a:t>AdaBoost</a:t>
            </a:r>
            <a:r>
              <a:rPr lang="zh-CN" altLang="en-US" sz="2800" dirty="0">
                <a:gradFill>
                  <a:gsLst>
                    <a:gs pos="100000">
                      <a:schemeClr val="accent4"/>
                    </a:gs>
                    <a:gs pos="23000">
                      <a:schemeClr val="accent1">
                        <a:alpha val="95000"/>
                      </a:schemeClr>
                    </a:gs>
                  </a:gsLst>
                  <a:lin ang="2700000" scaled="1"/>
                </a:gradFill>
                <a:latin typeface="+mj-lt"/>
                <a:ea typeface="+mj-ea"/>
              </a:rPr>
              <a:t>分类算法</a:t>
            </a:r>
            <a:endParaRPr lang="en-US" altLang="zh-CN" sz="2800" dirty="0">
              <a:gradFill>
                <a:gsLst>
                  <a:gs pos="100000">
                    <a:schemeClr val="accent4"/>
                  </a:gs>
                  <a:gs pos="23000">
                    <a:schemeClr val="accent1">
                      <a:alpha val="95000"/>
                    </a:schemeClr>
                  </a:gs>
                </a:gsLst>
                <a:lin ang="2700000" scaled="1"/>
              </a:gradFill>
              <a:latin typeface="+mj-lt"/>
              <a:ea typeface="+mj-ea"/>
            </a:endParaRPr>
          </a:p>
        </p:txBody>
      </p:sp>
      <p:cxnSp>
        <p:nvCxnSpPr>
          <p:cNvPr id="13" name="直接连接符 12">
            <a:extLst>
              <a:ext uri="{FF2B5EF4-FFF2-40B4-BE49-F238E27FC236}">
                <a16:creationId xmlns:a16="http://schemas.microsoft.com/office/drawing/2014/main" id="{7A51B91E-A968-455D-8924-5AF42430A4B2}"/>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9" name="文本框 8">
                <a:extLst>
                  <a:ext uri="{FF2B5EF4-FFF2-40B4-BE49-F238E27FC236}">
                    <a16:creationId xmlns:a16="http://schemas.microsoft.com/office/drawing/2014/main" id="{E00CCA43-3CC9-4E7B-9115-8B13D088C00A}"/>
                  </a:ext>
                </a:extLst>
              </p:cNvPr>
              <p:cNvSpPr txBox="1"/>
              <p:nvPr/>
            </p:nvSpPr>
            <p:spPr>
              <a:xfrm>
                <a:off x="515936" y="2509551"/>
                <a:ext cx="11070064" cy="3179204"/>
              </a:xfrm>
              <a:prstGeom prst="rect">
                <a:avLst/>
              </a:prstGeom>
              <a:noFill/>
            </p:spPr>
            <p:txBody>
              <a:bodyPr wrap="square" rtlCol="0" anchor="ctr">
                <a:spAutoFit/>
              </a:bodyPr>
              <a:lstStyle>
                <a:defPPr>
                  <a:defRPr lang="zh-CN"/>
                </a:defPPr>
                <a:lvl1pPr algn="just" fontAlgn="auto">
                  <a:lnSpc>
                    <a:spcPct val="130000"/>
                  </a:lnSpc>
                  <a:defRPr sz="2000">
                    <a:solidFill>
                      <a:schemeClr val="tx2"/>
                    </a:solidFill>
                  </a:defRPr>
                  <a:extLst>
                    <a:ext uri="{35155182-B16C-46BC-9424-99874614C6A1}">
                      <wpsdc:indentchars xmlns="" xmlns:wpsdc="http://www.wps.cn/officeDocument/2017/drawingmlCustomData" val="200" checksum="282533468"/>
                    </a:ext>
                  </a:extLst>
                </a:lvl1pPr>
              </a:lstStyle>
              <a:p>
                <a:pPr marL="342900" indent="-342900" algn="l">
                  <a:spcBef>
                    <a:spcPts val="600"/>
                  </a:spcBef>
                  <a:buFont typeface="Arial" panose="020B0604020202020204" pitchFamily="34" charset="0"/>
                  <a:buChar char="•"/>
                </a:pPr>
                <a:r>
                  <a:rPr lang="zh-CN" altLang="en-US" dirty="0">
                    <a:solidFill>
                      <a:srgbClr val="34495E"/>
                    </a:solidFill>
                    <a:latin typeface="Source Sans Pro" panose="020B0604020202020204" pitchFamily="34" charset="0"/>
                  </a:rPr>
                  <a:t>初始化训练数据的权值分布。如果有</a:t>
                </a:r>
                <a14:m>
                  <m:oMath xmlns:m="http://schemas.openxmlformats.org/officeDocument/2006/math">
                    <m:r>
                      <a:rPr lang="en-US" altLang="zh-CN" i="1" dirty="0" smtClean="0">
                        <a:solidFill>
                          <a:srgbClr val="34495E"/>
                        </a:solidFill>
                        <a:latin typeface="Cambria Math" panose="02040503050406030204" pitchFamily="18" charset="0"/>
                      </a:rPr>
                      <m:t>𝑁</m:t>
                    </m:r>
                  </m:oMath>
                </a14:m>
                <a:r>
                  <a:rPr lang="zh-CN" altLang="en-US" dirty="0">
                    <a:solidFill>
                      <a:srgbClr val="34495E"/>
                    </a:solidFill>
                    <a:latin typeface="Source Sans Pro" panose="020B0604020202020204" pitchFamily="34" charset="0"/>
                  </a:rPr>
                  <a:t>个样本，则每一个训练样本最开始都被赋予相同的权值</a:t>
                </a:r>
                <a14:m>
                  <m:oMath xmlns:m="http://schemas.openxmlformats.org/officeDocument/2006/math">
                    <m:f>
                      <m:fPr>
                        <m:ctrlPr>
                          <a:rPr lang="en-US" altLang="zh-CN" i="1" smtClean="0">
                            <a:solidFill>
                              <a:srgbClr val="34495E"/>
                            </a:solidFill>
                            <a:latin typeface="Cambria Math" panose="02040503050406030204" pitchFamily="18" charset="0"/>
                          </a:rPr>
                        </m:ctrlPr>
                      </m:fPr>
                      <m:num>
                        <m:r>
                          <a:rPr lang="en-US" altLang="zh-CN" b="0" i="1" smtClean="0">
                            <a:solidFill>
                              <a:srgbClr val="34495E"/>
                            </a:solidFill>
                            <a:latin typeface="Cambria Math" panose="02040503050406030204" pitchFamily="18" charset="0"/>
                          </a:rPr>
                          <m:t>1</m:t>
                        </m:r>
                      </m:num>
                      <m:den>
                        <m:r>
                          <a:rPr lang="en-US" altLang="zh-CN" b="0" i="1" smtClean="0">
                            <a:solidFill>
                              <a:srgbClr val="34495E"/>
                            </a:solidFill>
                            <a:latin typeface="Cambria Math" panose="02040503050406030204" pitchFamily="18" charset="0"/>
                          </a:rPr>
                          <m:t>𝑁</m:t>
                        </m:r>
                      </m:den>
                    </m:f>
                  </m:oMath>
                </a14:m>
                <a:r>
                  <a:rPr lang="zh-CN" altLang="en-US" dirty="0">
                    <a:solidFill>
                      <a:srgbClr val="34495E"/>
                    </a:solidFill>
                    <a:latin typeface="Source Sans Pro" panose="020B0604020202020204" pitchFamily="34" charset="0"/>
                  </a:rPr>
                  <a:t>。</a:t>
                </a:r>
              </a:p>
              <a:p>
                <a:pPr marL="342900" indent="-342900" algn="l">
                  <a:spcBef>
                    <a:spcPts val="600"/>
                  </a:spcBef>
                  <a:buFont typeface="Arial" panose="020B0604020202020204" pitchFamily="34" charset="0"/>
                  <a:buChar char="•"/>
                </a:pPr>
                <a:r>
                  <a:rPr lang="zh-CN" altLang="en-US" dirty="0">
                    <a:solidFill>
                      <a:srgbClr val="34495E"/>
                    </a:solidFill>
                    <a:latin typeface="Source Sans Pro" panose="020B0604020202020204" pitchFamily="34" charset="0"/>
                  </a:rPr>
                  <a:t>训练弱分类器。训练过程中，如果某个样本点已经被准确的分类，那么在构造下一个训练集中，他的权值会被降低。相反，如果某个样本点没有被准确分类，那么它的权值就会得到提高。权值更新过的样本集会被用于训练下一个分类器，整个训练过程如此迭代的进行下去。</a:t>
                </a:r>
              </a:p>
              <a:p>
                <a:pPr marL="342900" indent="-342900" algn="l">
                  <a:spcBef>
                    <a:spcPts val="600"/>
                  </a:spcBef>
                  <a:buFont typeface="Arial" panose="020B0604020202020204" pitchFamily="34" charset="0"/>
                  <a:buChar char="•"/>
                </a:pPr>
                <a:r>
                  <a:rPr lang="zh-CN" altLang="en-US" dirty="0">
                    <a:solidFill>
                      <a:srgbClr val="34495E"/>
                    </a:solidFill>
                    <a:latin typeface="Source Sans Pro" panose="020B0604020202020204" pitchFamily="34" charset="0"/>
                  </a:rPr>
                  <a:t>多个弱分类器组合成强分类器。各个弱分类器的训练过程结束后，增加分类误差率小的弱分类器的权重，使其在最终的分类函数中起着较大的决定作用；而降低分类误差率大的弱分类器的权重，使其在最终的分类函数中起着较小的决定作用。</a:t>
                </a:r>
                <a:endParaRPr lang="en-US" altLang="zh-CN" dirty="0">
                  <a:solidFill>
                    <a:srgbClr val="34495E"/>
                  </a:solidFill>
                  <a:latin typeface="Source Sans Pro" panose="020B0604020202020204" pitchFamily="34" charset="0"/>
                </a:endParaRPr>
              </a:p>
            </p:txBody>
          </p:sp>
        </mc:Choice>
        <mc:Fallback xmlns="">
          <p:sp>
            <p:nvSpPr>
              <p:cNvPr id="9" name="文本框 8">
                <a:extLst>
                  <a:ext uri="{FF2B5EF4-FFF2-40B4-BE49-F238E27FC236}">
                    <a16:creationId xmlns:a16="http://schemas.microsoft.com/office/drawing/2014/main" id="{E00CCA43-3CC9-4E7B-9115-8B13D088C00A}"/>
                  </a:ext>
                </a:extLst>
              </p:cNvPr>
              <p:cNvSpPr txBox="1">
                <a:spLocks noRot="1" noChangeAspect="1" noMove="1" noResize="1" noEditPoints="1" noAdjustHandles="1" noChangeArrowheads="1" noChangeShapeType="1" noTextEdit="1"/>
              </p:cNvSpPr>
              <p:nvPr/>
            </p:nvSpPr>
            <p:spPr>
              <a:xfrm>
                <a:off x="515936" y="2509551"/>
                <a:ext cx="11070064" cy="3179204"/>
              </a:xfrm>
              <a:prstGeom prst="rect">
                <a:avLst/>
              </a:prstGeom>
              <a:blipFill>
                <a:blip r:embed="rId4"/>
                <a:stretch>
                  <a:fillRect l="-496" r="-2808" b="-3071"/>
                </a:stretch>
              </a:blipFill>
            </p:spPr>
            <p:txBody>
              <a:bodyPr/>
              <a:lstStyle/>
              <a:p>
                <a:r>
                  <a:rPr lang="zh-CN" altLang="en-US">
                    <a:noFill/>
                  </a:rPr>
                  <a:t> </a:t>
                </a:r>
              </a:p>
            </p:txBody>
          </p:sp>
        </mc:Fallback>
      </mc:AlternateContent>
      <p:sp>
        <p:nvSpPr>
          <p:cNvPr id="7" name="文本框 6">
            <a:extLst>
              <a:ext uri="{FF2B5EF4-FFF2-40B4-BE49-F238E27FC236}">
                <a16:creationId xmlns:a16="http://schemas.microsoft.com/office/drawing/2014/main" id="{D5957FD8-5822-41B8-84BC-ABBCFA158A80}"/>
              </a:ext>
            </a:extLst>
          </p:cNvPr>
          <p:cNvSpPr txBox="1"/>
          <p:nvPr/>
        </p:nvSpPr>
        <p:spPr>
          <a:xfrm>
            <a:off x="515935" y="2115742"/>
            <a:ext cx="3250521" cy="400110"/>
          </a:xfrm>
          <a:prstGeom prst="rect">
            <a:avLst/>
          </a:prstGeom>
          <a:noFill/>
        </p:spPr>
        <p:txBody>
          <a:bodyPr wrap="square" rtlCol="0">
            <a:spAutoFit/>
          </a:bodyPr>
          <a:lstStyle/>
          <a:p>
            <a:pPr algn="just" fontAlgn="auto">
              <a:extLst>
                <a:ext uri="{35155182-B16C-46BC-9424-99874614C6A1}">
                  <wpsdc:indentchars xmlns="" xmlns:wpsdc="http://www.wps.cn/officeDocument/2017/drawingmlCustomData" val="200" checksum="282533468"/>
                </a:ext>
              </a:extLst>
            </a:pPr>
            <a:r>
              <a:rPr lang="en-US" altLang="zh-CN" sz="2000" dirty="0">
                <a:solidFill>
                  <a:schemeClr val="tx2"/>
                </a:solidFill>
                <a:latin typeface="+mj-ea"/>
                <a:ea typeface="+mj-ea"/>
              </a:rPr>
              <a:t>AdaBoost</a:t>
            </a:r>
            <a:r>
              <a:rPr lang="zh-CN" altLang="en-US" sz="2000" dirty="0">
                <a:solidFill>
                  <a:schemeClr val="tx2"/>
                </a:solidFill>
                <a:latin typeface="+mj-ea"/>
                <a:ea typeface="+mj-ea"/>
              </a:rPr>
              <a:t>迭代算法流程</a:t>
            </a:r>
          </a:p>
        </p:txBody>
      </p:sp>
    </p:spTree>
    <p:custDataLst>
      <p:tags r:id="rId1"/>
    </p:custDataLst>
    <p:extLst>
      <p:ext uri="{BB962C8B-B14F-4D97-AF65-F5344CB8AC3E}">
        <p14:creationId xmlns:p14="http://schemas.microsoft.com/office/powerpoint/2010/main" val="21229497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tags/tag1.xml><?xml version="1.0" encoding="utf-8"?>
<p:tagLst xmlns:a="http://schemas.openxmlformats.org/drawingml/2006/main" xmlns:r="http://schemas.openxmlformats.org/officeDocument/2006/relationships" xmlns:p="http://schemas.openxmlformats.org/presentationml/2006/main">
  <p:tag name="ISLIDE.ICON" val="#80511;"/>
</p:tagLst>
</file>

<file path=ppt/tags/tag10.xml><?xml version="1.0" encoding="utf-8"?>
<p:tagLst xmlns:a="http://schemas.openxmlformats.org/drawingml/2006/main" xmlns:r="http://schemas.openxmlformats.org/officeDocument/2006/relationships" xmlns:p="http://schemas.openxmlformats.org/presentationml/2006/main">
  <p:tag name="ISLIDE.ICON" val="#80511;"/>
</p:tagLst>
</file>

<file path=ppt/tags/tag11.xml><?xml version="1.0" encoding="utf-8"?>
<p:tagLst xmlns:a="http://schemas.openxmlformats.org/drawingml/2006/main" xmlns:r="http://schemas.openxmlformats.org/officeDocument/2006/relationships" xmlns:p="http://schemas.openxmlformats.org/presentationml/2006/main">
  <p:tag name="ISLIDE.ICON" val="#80511;"/>
</p:tagLst>
</file>

<file path=ppt/tags/tag12.xml><?xml version="1.0" encoding="utf-8"?>
<p:tagLst xmlns:a="http://schemas.openxmlformats.org/drawingml/2006/main" xmlns:r="http://schemas.openxmlformats.org/officeDocument/2006/relationships" xmlns:p="http://schemas.openxmlformats.org/presentationml/2006/main">
  <p:tag name="ISLIDE.ICON" val="#80511;"/>
</p:tagLst>
</file>

<file path=ppt/tags/tag13.xml><?xml version="1.0" encoding="utf-8"?>
<p:tagLst xmlns:a="http://schemas.openxmlformats.org/drawingml/2006/main" xmlns:r="http://schemas.openxmlformats.org/officeDocument/2006/relationships" xmlns:p="http://schemas.openxmlformats.org/presentationml/2006/main">
  <p:tag name="ISLIDE.ICON" val="#80511;"/>
</p:tagLst>
</file>

<file path=ppt/tags/tag14.xml><?xml version="1.0" encoding="utf-8"?>
<p:tagLst xmlns:a="http://schemas.openxmlformats.org/drawingml/2006/main" xmlns:r="http://schemas.openxmlformats.org/officeDocument/2006/relationships" xmlns:p="http://schemas.openxmlformats.org/presentationml/2006/main">
  <p:tag name="ISLIDE.ICON" val="#80511;"/>
</p:tagLst>
</file>

<file path=ppt/tags/tag15.xml><?xml version="1.0" encoding="utf-8"?>
<p:tagLst xmlns:a="http://schemas.openxmlformats.org/drawingml/2006/main" xmlns:r="http://schemas.openxmlformats.org/officeDocument/2006/relationships" xmlns:p="http://schemas.openxmlformats.org/presentationml/2006/main">
  <p:tag name="ISLIDE.ICON" val="#80511;"/>
</p:tagLst>
</file>

<file path=ppt/tags/tag16.xml><?xml version="1.0" encoding="utf-8"?>
<p:tagLst xmlns:a="http://schemas.openxmlformats.org/drawingml/2006/main" xmlns:r="http://schemas.openxmlformats.org/officeDocument/2006/relationships" xmlns:p="http://schemas.openxmlformats.org/presentationml/2006/main">
  <p:tag name="ISLIDE.ICON" val="#80511;"/>
</p:tagLst>
</file>

<file path=ppt/tags/tag2.xml><?xml version="1.0" encoding="utf-8"?>
<p:tagLst xmlns:a="http://schemas.openxmlformats.org/drawingml/2006/main" xmlns:r="http://schemas.openxmlformats.org/officeDocument/2006/relationships" xmlns:p="http://schemas.openxmlformats.org/presentationml/2006/main">
  <p:tag name="ISLIDE.ICON" val="#80511;"/>
</p:tagLst>
</file>

<file path=ppt/tags/tag3.xml><?xml version="1.0" encoding="utf-8"?>
<p:tagLst xmlns:a="http://schemas.openxmlformats.org/drawingml/2006/main" xmlns:r="http://schemas.openxmlformats.org/officeDocument/2006/relationships" xmlns:p="http://schemas.openxmlformats.org/presentationml/2006/main">
  <p:tag name="ISLIDE.ICON" val="#80511;"/>
</p:tagLst>
</file>

<file path=ppt/tags/tag4.xml><?xml version="1.0" encoding="utf-8"?>
<p:tagLst xmlns:a="http://schemas.openxmlformats.org/drawingml/2006/main" xmlns:r="http://schemas.openxmlformats.org/officeDocument/2006/relationships" xmlns:p="http://schemas.openxmlformats.org/presentationml/2006/main">
  <p:tag name="ISLIDE.ICON" val="#80511;"/>
</p:tagLst>
</file>

<file path=ppt/tags/tag5.xml><?xml version="1.0" encoding="utf-8"?>
<p:tagLst xmlns:a="http://schemas.openxmlformats.org/drawingml/2006/main" xmlns:r="http://schemas.openxmlformats.org/officeDocument/2006/relationships" xmlns:p="http://schemas.openxmlformats.org/presentationml/2006/main">
  <p:tag name="ISLIDE.ICON" val="#80511;"/>
</p:tagLst>
</file>

<file path=ppt/tags/tag6.xml><?xml version="1.0" encoding="utf-8"?>
<p:tagLst xmlns:a="http://schemas.openxmlformats.org/drawingml/2006/main" xmlns:r="http://schemas.openxmlformats.org/officeDocument/2006/relationships" xmlns:p="http://schemas.openxmlformats.org/presentationml/2006/main">
  <p:tag name="ISLIDE.ICON" val="#80511;"/>
</p:tagLst>
</file>

<file path=ppt/tags/tag7.xml><?xml version="1.0" encoding="utf-8"?>
<p:tagLst xmlns:a="http://schemas.openxmlformats.org/drawingml/2006/main" xmlns:r="http://schemas.openxmlformats.org/officeDocument/2006/relationships" xmlns:p="http://schemas.openxmlformats.org/presentationml/2006/main">
  <p:tag name="ISLIDE.ICON" val="#80511;"/>
</p:tagLst>
</file>

<file path=ppt/tags/tag8.xml><?xml version="1.0" encoding="utf-8"?>
<p:tagLst xmlns:a="http://schemas.openxmlformats.org/drawingml/2006/main" xmlns:r="http://schemas.openxmlformats.org/officeDocument/2006/relationships" xmlns:p="http://schemas.openxmlformats.org/presentationml/2006/main">
  <p:tag name="ISLIDE.ICON" val="#80511;"/>
</p:tagLst>
</file>

<file path=ppt/tags/tag9.xml><?xml version="1.0" encoding="utf-8"?>
<p:tagLst xmlns:a="http://schemas.openxmlformats.org/drawingml/2006/main" xmlns:r="http://schemas.openxmlformats.org/officeDocument/2006/relationships" xmlns:p="http://schemas.openxmlformats.org/presentationml/2006/main">
  <p:tag name="ISLIDE.ICON" val="#80511;"/>
</p:tagLst>
</file>

<file path=ppt/theme/theme1.xml><?xml version="1.0" encoding="utf-8"?>
<a:theme xmlns:a="http://schemas.openxmlformats.org/drawingml/2006/main" name="Office 主题​​">
  <a:themeElements>
    <a:clrScheme name="蓝绿色">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中文为主">
      <a:majorFont>
        <a:latin typeface="Roboto Black"/>
        <a:ea typeface="思源黑体 CN Bold"/>
        <a:cs typeface=""/>
      </a:majorFont>
      <a:minorFont>
        <a:latin typeface="Roboto"/>
        <a:ea typeface="思源黑体 CN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rnd">
          <a:round/>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just">
          <a:lnSpc>
            <a:spcPct val="130000"/>
          </a:lnSpc>
          <a:defRPr sz="2000" dirty="0">
            <a:solidFill>
              <a:schemeClr val="tx2"/>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欧洲专利局">
      <a:dk1>
        <a:srgbClr val="000000"/>
      </a:dk1>
      <a:lt1>
        <a:srgbClr val="FFFFFF"/>
      </a:lt1>
      <a:dk2>
        <a:srgbClr val="0B2A43"/>
      </a:dk2>
      <a:lt2>
        <a:srgbClr val="404955"/>
      </a:lt2>
      <a:accent1>
        <a:srgbClr val="BE0F05"/>
      </a:accent1>
      <a:accent2>
        <a:srgbClr val="D62D04"/>
      </a:accent2>
      <a:accent3>
        <a:srgbClr val="CC4804"/>
      </a:accent3>
      <a:accent4>
        <a:srgbClr val="D60449"/>
      </a:accent4>
      <a:accent5>
        <a:srgbClr val="CC04AA"/>
      </a:accent5>
      <a:accent6>
        <a:srgbClr val="06BF4C"/>
      </a:accent6>
      <a:hlink>
        <a:srgbClr val="800A04"/>
      </a:hlink>
      <a:folHlink>
        <a:srgbClr val="400502"/>
      </a:folHlink>
    </a:clrScheme>
    <a:fontScheme name="苹方家族">
      <a:majorFont>
        <a:latin typeface="苹方 粗体"/>
        <a:ea typeface="苹方 粗体"/>
        <a:cs typeface=""/>
      </a:majorFont>
      <a:minorFont>
        <a:latin typeface="苹方 常规"/>
        <a:ea typeface="苹方 常规"/>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苹方家族">
      <a:majorFont>
        <a:latin typeface="苹方 粗体"/>
        <a:ea typeface="苹方 粗体"/>
        <a:cs typeface=""/>
      </a:majorFont>
      <a:minorFont>
        <a:latin typeface="苹方 常规"/>
        <a:ea typeface="苹方 常规"/>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6507</TotalTime>
  <Words>2453</Words>
  <Application>Microsoft Office PowerPoint</Application>
  <PresentationFormat>宽屏</PresentationFormat>
  <Paragraphs>211</Paragraphs>
  <Slides>22</Slides>
  <Notes>22</Notes>
  <HiddenSlides>2</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22</vt:i4>
      </vt:variant>
    </vt:vector>
  </HeadingPairs>
  <TitlesOfParts>
    <vt:vector size="37" baseType="lpstr">
      <vt:lpstr>Arial</vt:lpstr>
      <vt:lpstr>pingfang SC</vt:lpstr>
      <vt:lpstr>Times New Roman</vt:lpstr>
      <vt:lpstr>Roboto</vt:lpstr>
      <vt:lpstr>思源黑体 CN Bold</vt:lpstr>
      <vt:lpstr>Wingdings</vt:lpstr>
      <vt:lpstr>苹方 粗体</vt:lpstr>
      <vt:lpstr>思源黑体 CN Normal</vt:lpstr>
      <vt:lpstr>Cambria Math</vt:lpstr>
      <vt:lpstr>-apple-system</vt:lpstr>
      <vt:lpstr>Roboto Black</vt:lpstr>
      <vt:lpstr>Helvetica Neue</vt:lpstr>
      <vt:lpstr>Source Sans Pro</vt:lpstr>
      <vt:lpstr>苹方 常规</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严 昕宇</dc:creator>
  <cp:lastModifiedBy>严 昕宇</cp:lastModifiedBy>
  <cp:revision>398</cp:revision>
  <dcterms:created xsi:type="dcterms:W3CDTF">2021-12-24T07:52:33Z</dcterms:created>
  <dcterms:modified xsi:type="dcterms:W3CDTF">2022-04-06T09:57:20Z</dcterms:modified>
</cp:coreProperties>
</file>

<file path=docProps/thumbnail.jpeg>
</file>